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84" r:id="rId2"/>
    <p:sldId id="257" r:id="rId3"/>
    <p:sldId id="258" r:id="rId4"/>
    <p:sldId id="259" r:id="rId5"/>
    <p:sldId id="260" r:id="rId6"/>
    <p:sldId id="261" r:id="rId7"/>
    <p:sldId id="262" r:id="rId8"/>
    <p:sldId id="263" r:id="rId9"/>
    <p:sldId id="286" r:id="rId10"/>
    <p:sldId id="264" r:id="rId11"/>
    <p:sldId id="265" r:id="rId12"/>
    <p:sldId id="266" r:id="rId13"/>
    <p:sldId id="267" r:id="rId14"/>
  </p:sldIdLst>
  <p:sldSz cx="14630400" cy="8229600"/>
  <p:notesSz cx="8229600" cy="14630400"/>
  <p:embeddedFontLst>
    <p:embeddedFont>
      <p:font typeface="Consolas" panose="020B0609020204030204" pitchFamily="49" charset="0"/>
      <p:regular r:id="rId16"/>
      <p:bold r:id="rId17"/>
      <p:italic r:id="rId18"/>
      <p:boldItalic r:id="rId19"/>
    </p:embeddedFont>
    <p:embeddedFont>
      <p:font typeface="Tomorrow" panose="020B0604020202020204" charset="0"/>
      <p:regular r:id="rId20"/>
    </p:embeddedFont>
    <p:embeddedFont>
      <p:font typeface="Tomorrow Semi 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68509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57C8B-4BCC-23DF-A04C-AE0A4CB22A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1E0465-D47F-7B55-41D1-DD0A6DE701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46238E-7D5A-9FDB-8422-95C6218F6A7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189F416-7C4E-7990-7F10-0F65A4128EE4}"/>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394160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OverTx">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731363" y="316746"/>
            <a:ext cx="13167423" cy="1325960"/>
          </a:xfrm>
          <a:prstGeom prst="rect">
            <a:avLst/>
          </a:prstGeom>
        </p:spPr>
        <p:txBody>
          <a:bodyPr lIns="0" tIns="0" rIns="0" bIns="0" anchor="ctr">
            <a:noAutofit/>
          </a:bodyPr>
          <a:lstStyle/>
          <a:p>
            <a:pPr algn="ctr"/>
            <a:endParaRPr lang="en-US" sz="3516" b="0" strike="noStrike" spc="-1">
              <a:latin typeface="Arial"/>
            </a:endParaRPr>
          </a:p>
        </p:txBody>
      </p:sp>
      <p:sp>
        <p:nvSpPr>
          <p:cNvPr id="24" name="PlaceHolder 2"/>
          <p:cNvSpPr>
            <a:spLocks noGrp="1"/>
          </p:cNvSpPr>
          <p:nvPr>
            <p:ph type="body"/>
          </p:nvPr>
        </p:nvSpPr>
        <p:spPr>
          <a:xfrm>
            <a:off x="731363" y="1858472"/>
            <a:ext cx="13167423" cy="2197083"/>
          </a:xfrm>
          <a:prstGeom prst="rect">
            <a:avLst/>
          </a:prstGeom>
        </p:spPr>
        <p:txBody>
          <a:bodyPr lIns="0" tIns="0" rIns="0" bIns="0">
            <a:normAutofit/>
          </a:bodyPr>
          <a:lstStyle/>
          <a:p>
            <a:endParaRPr lang="en-US" sz="2557" b="0" strike="noStrike" spc="-1">
              <a:latin typeface="Arial"/>
            </a:endParaRPr>
          </a:p>
        </p:txBody>
      </p:sp>
      <p:sp>
        <p:nvSpPr>
          <p:cNvPr id="25" name="PlaceHolder 3"/>
          <p:cNvSpPr>
            <a:spLocks noGrp="1"/>
          </p:cNvSpPr>
          <p:nvPr>
            <p:ph type="body"/>
          </p:nvPr>
        </p:nvSpPr>
        <p:spPr>
          <a:xfrm>
            <a:off x="731363" y="4264705"/>
            <a:ext cx="13167423" cy="2197083"/>
          </a:xfrm>
          <a:prstGeom prst="rect">
            <a:avLst/>
          </a:prstGeom>
        </p:spPr>
        <p:txBody>
          <a:bodyPr lIns="0" tIns="0" rIns="0" bIns="0">
            <a:normAutofit/>
          </a:bodyPr>
          <a:lstStyle/>
          <a:p>
            <a:endParaRPr lang="en-US" sz="2557" b="0" strike="noStrike" spc="-1">
              <a:latin typeface="Arial"/>
            </a:endParaRPr>
          </a:p>
        </p:txBody>
      </p:sp>
    </p:spTree>
    <p:extLst>
      <p:ext uri="{BB962C8B-B14F-4D97-AF65-F5344CB8AC3E}">
        <p14:creationId xmlns:p14="http://schemas.microsoft.com/office/powerpoint/2010/main" val="2052102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6.sv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sv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75FF8FC-F91B-97CE-734B-DC79491ACF53}"/>
              </a:ext>
            </a:extLst>
          </p:cNvPr>
          <p:cNvSpPr>
            <a:spLocks noGrp="1"/>
          </p:cNvSpPr>
          <p:nvPr>
            <p:ph type="body"/>
          </p:nvPr>
        </p:nvSpPr>
        <p:spPr>
          <a:xfrm>
            <a:off x="862743" y="1493862"/>
            <a:ext cx="13161207" cy="1018309"/>
          </a:xfrm>
        </p:spPr>
        <p:txBody>
          <a:bodyPr>
            <a:normAutofit/>
          </a:bodyPr>
          <a:lstStyle/>
          <a:p>
            <a:r>
              <a:rPr lang="en-IN" sz="2557" b="1" i="1" dirty="0">
                <a:latin typeface="Times New Roman" panose="02020603050405020304" pitchFamily="18" charset="0"/>
                <a:cs typeface="Times New Roman" panose="02020603050405020304" pitchFamily="18" charset="0"/>
              </a:rPr>
              <a:t>DEPARTMENT OF COMPUTER SCIENCE AND ENGINEERING</a:t>
            </a:r>
          </a:p>
          <a:p>
            <a:r>
              <a:rPr lang="en-IN" sz="2557" i="1" dirty="0">
                <a:latin typeface="Times New Roman" panose="02020603050405020304" pitchFamily="18" charset="0"/>
                <a:cs typeface="Times New Roman" panose="02020603050405020304" pitchFamily="18" charset="0"/>
              </a:rPr>
              <a:t>DMA Mini Project</a:t>
            </a:r>
          </a:p>
          <a:p>
            <a:endParaRPr lang="en-IN" sz="2557" dirty="0"/>
          </a:p>
        </p:txBody>
      </p:sp>
      <p:sp>
        <p:nvSpPr>
          <p:cNvPr id="6" name="Text Placeholder 5">
            <a:extLst>
              <a:ext uri="{FF2B5EF4-FFF2-40B4-BE49-F238E27FC236}">
                <a16:creationId xmlns:a16="http://schemas.microsoft.com/office/drawing/2014/main" id="{4369F8DD-7367-13FF-580A-115313A2C685}"/>
              </a:ext>
            </a:extLst>
          </p:cNvPr>
          <p:cNvSpPr>
            <a:spLocks noGrp="1"/>
          </p:cNvSpPr>
          <p:nvPr>
            <p:ph type="body"/>
          </p:nvPr>
        </p:nvSpPr>
        <p:spPr>
          <a:xfrm>
            <a:off x="606450" y="2327563"/>
            <a:ext cx="13376049" cy="1481285"/>
          </a:xfrm>
        </p:spPr>
        <p:txBody>
          <a:bodyPr/>
          <a:lstStyle/>
          <a:p>
            <a:pPr algn="ctr">
              <a:lnSpc>
                <a:spcPct val="300000"/>
              </a:lnSpc>
            </a:pPr>
            <a:r>
              <a:rPr lang="en-IN" sz="2557" i="1" dirty="0">
                <a:latin typeface="Times New Roman" panose="02020603050405020304" pitchFamily="18" charset="0"/>
                <a:cs typeface="Times New Roman" panose="02020603050405020304" pitchFamily="18" charset="0"/>
              </a:rPr>
              <a:t>Presentation on </a:t>
            </a:r>
          </a:p>
          <a:p>
            <a:r>
              <a:rPr lang="en-US" sz="4000" dirty="0">
                <a:solidFill>
                  <a:srgbClr val="1D1D1B"/>
                </a:solidFill>
                <a:latin typeface="Tomorrow Semi Bold" pitchFamily="34" charset="0"/>
                <a:ea typeface="Tomorrow Semi Bold" pitchFamily="34" charset="-122"/>
                <a:cs typeface="Tomorrow Semi Bold" pitchFamily="34" charset="-120"/>
              </a:rPr>
              <a:t>Analyzing Student Financial Habits: A Data Mining Approach</a:t>
            </a:r>
            <a:endParaRPr lang="en-US" sz="4000" dirty="0"/>
          </a:p>
          <a:p>
            <a:pPr algn="ctr"/>
            <a:endParaRPr lang="en-IN" sz="3836" b="1" dirty="0">
              <a:latin typeface="Times New Roman" panose="02020603050405020304" pitchFamily="18" charset="0"/>
              <a:cs typeface="Times New Roman" panose="02020603050405020304" pitchFamily="18" charset="0"/>
            </a:endParaRPr>
          </a:p>
        </p:txBody>
      </p:sp>
      <p:sp>
        <p:nvSpPr>
          <p:cNvPr id="4" name="Title 3">
            <a:extLst>
              <a:ext uri="{FF2B5EF4-FFF2-40B4-BE49-F238E27FC236}">
                <a16:creationId xmlns:a16="http://schemas.microsoft.com/office/drawing/2014/main" id="{F3C9BC00-33A4-5B47-D492-ADC47FF4EAFF}"/>
              </a:ext>
            </a:extLst>
          </p:cNvPr>
          <p:cNvSpPr>
            <a:spLocks noGrp="1"/>
          </p:cNvSpPr>
          <p:nvPr>
            <p:ph type="title"/>
          </p:nvPr>
        </p:nvSpPr>
        <p:spPr>
          <a:xfrm>
            <a:off x="821292" y="138619"/>
            <a:ext cx="13161207" cy="1325960"/>
          </a:xfrm>
        </p:spPr>
        <p:txBody>
          <a:bodyPr/>
          <a:lstStyle/>
          <a:p>
            <a:pPr algn="ctr"/>
            <a:r>
              <a:rPr lang="en-US" sz="3516" b="1" dirty="0">
                <a:latin typeface="Times New Roman" panose="02020603050405020304" pitchFamily="18" charset="0"/>
                <a:cs typeface="Times New Roman" panose="02020603050405020304" pitchFamily="18" charset="0"/>
              </a:rPr>
              <a:t>DR. B. R. AMBEDKAR NATIONAL INSTITUTE OF TECHNOLOGY JALANDHAR-144008, PUNJAB (INDIA)</a:t>
            </a:r>
            <a:endParaRPr lang="en-IN" sz="3516"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861F56EC-1B08-AC22-3783-8282A211465B}"/>
              </a:ext>
            </a:extLst>
          </p:cNvPr>
          <p:cNvSpPr txBox="1"/>
          <p:nvPr/>
        </p:nvSpPr>
        <p:spPr>
          <a:xfrm>
            <a:off x="9800491" y="5416092"/>
            <a:ext cx="3941516" cy="1125116"/>
          </a:xfrm>
          <a:prstGeom prst="rect">
            <a:avLst/>
          </a:prstGeom>
          <a:noFill/>
        </p:spPr>
        <p:txBody>
          <a:bodyPr wrap="square" rtlCol="0">
            <a:spAutoFit/>
          </a:bodyPr>
          <a:lstStyle/>
          <a:p>
            <a:r>
              <a:rPr lang="en-IN" sz="2237" b="1" u="sng" dirty="0">
                <a:latin typeface="Times New Roman" panose="02020603050405020304" pitchFamily="18" charset="0"/>
                <a:cs typeface="Times New Roman" panose="02020603050405020304" pitchFamily="18" charset="0"/>
              </a:rPr>
              <a:t>Presented By:</a:t>
            </a:r>
            <a:endParaRPr lang="en-IN" sz="2237" dirty="0">
              <a:latin typeface="Times New Roman" panose="02020603050405020304" pitchFamily="18" charset="0"/>
              <a:cs typeface="Times New Roman" panose="02020603050405020304" pitchFamily="18" charset="0"/>
            </a:endParaRPr>
          </a:p>
          <a:p>
            <a:r>
              <a:rPr lang="en-IN" sz="2237" dirty="0">
                <a:latin typeface="Times New Roman" panose="02020603050405020304" pitchFamily="18" charset="0"/>
                <a:cs typeface="Times New Roman" panose="02020603050405020304" pitchFamily="18" charset="0"/>
              </a:rPr>
              <a:t>Manav Malhotra  - 23103086</a:t>
            </a:r>
          </a:p>
          <a:p>
            <a:r>
              <a:rPr lang="en-IN" sz="2237" dirty="0">
                <a:latin typeface="Times New Roman" panose="02020603050405020304" pitchFamily="18" charset="0"/>
                <a:cs typeface="Times New Roman" panose="02020603050405020304" pitchFamily="18" charset="0"/>
              </a:rPr>
              <a:t>Pramod -23103109</a:t>
            </a:r>
            <a:endParaRPr lang="en-IN" sz="1438"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316C4389-BA13-5D86-1657-5B59A2EF3809}"/>
              </a:ext>
            </a:extLst>
          </p:cNvPr>
          <p:cNvPicPr>
            <a:picLocks noChangeAspect="1"/>
          </p:cNvPicPr>
          <p:nvPr/>
        </p:nvPicPr>
        <p:blipFill>
          <a:blip r:embed="rId2"/>
          <a:stretch>
            <a:fillRect/>
          </a:stretch>
        </p:blipFill>
        <p:spPr>
          <a:xfrm>
            <a:off x="6287070" y="4059280"/>
            <a:ext cx="2167303" cy="2167303"/>
          </a:xfrm>
          <a:prstGeom prst="rect">
            <a:avLst/>
          </a:prstGeom>
        </p:spPr>
      </p:pic>
    </p:spTree>
    <p:extLst>
      <p:ext uri="{BB962C8B-B14F-4D97-AF65-F5344CB8AC3E}">
        <p14:creationId xmlns:p14="http://schemas.microsoft.com/office/powerpoint/2010/main" val="11279105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79120" y="455057"/>
            <a:ext cx="6968728" cy="517088"/>
          </a:xfrm>
          <a:prstGeom prst="rect">
            <a:avLst/>
          </a:prstGeom>
          <a:noFill/>
          <a:ln/>
        </p:spPr>
        <p:txBody>
          <a:bodyPr wrap="none" lIns="0" tIns="0" rIns="0" bIns="0" rtlCol="0" anchor="t"/>
          <a:lstStyle/>
          <a:p>
            <a:pPr marL="0" indent="0" algn="l">
              <a:lnSpc>
                <a:spcPts val="4050"/>
              </a:lnSpc>
              <a:buNone/>
            </a:pPr>
            <a:r>
              <a:rPr lang="en-US" sz="3250" dirty="0">
                <a:solidFill>
                  <a:srgbClr val="1D1D1B"/>
                </a:solidFill>
                <a:latin typeface="Tomorrow Semi Bold" pitchFamily="34" charset="0"/>
                <a:ea typeface="Tomorrow Semi Bold" pitchFamily="34" charset="-122"/>
                <a:cs typeface="Tomorrow Semi Bold" pitchFamily="34" charset="-120"/>
              </a:rPr>
              <a:t>Visualizations &amp; Key Findings (II)</a:t>
            </a:r>
            <a:endParaRPr lang="en-US" sz="3250" dirty="0"/>
          </a:p>
        </p:txBody>
      </p:sp>
      <p:sp>
        <p:nvSpPr>
          <p:cNvPr id="3" name="Text 1"/>
          <p:cNvSpPr/>
          <p:nvPr/>
        </p:nvSpPr>
        <p:spPr>
          <a:xfrm>
            <a:off x="579120" y="1038225"/>
            <a:ext cx="7347823" cy="413742"/>
          </a:xfrm>
          <a:prstGeom prst="rect">
            <a:avLst/>
          </a:prstGeom>
          <a:noFill/>
          <a:ln/>
        </p:spPr>
        <p:txBody>
          <a:bodyPr wrap="none" lIns="0" tIns="0" rIns="0" bIns="0" rtlCol="0" anchor="t"/>
          <a:lstStyle/>
          <a:p>
            <a:pPr marL="0" indent="0" algn="l">
              <a:lnSpc>
                <a:spcPts val="3250"/>
              </a:lnSpc>
              <a:buNone/>
            </a:pPr>
            <a:r>
              <a:rPr lang="en-US" sz="2600" dirty="0">
                <a:solidFill>
                  <a:srgbClr val="1D1D1B"/>
                </a:solidFill>
                <a:latin typeface="Tomorrow Semi Bold" pitchFamily="34" charset="0"/>
                <a:ea typeface="Tomorrow Semi Bold" pitchFamily="34" charset="-122"/>
                <a:cs typeface="Tomorrow Semi Bold" pitchFamily="34" charset="-120"/>
              </a:rPr>
              <a:t>Finding 2: Spending Patterns &amp; Correlations</a:t>
            </a:r>
            <a:endParaRPr lang="en-US" sz="2600" dirty="0"/>
          </a:p>
        </p:txBody>
      </p:sp>
      <p:sp>
        <p:nvSpPr>
          <p:cNvPr id="4" name="Shape 2"/>
          <p:cNvSpPr/>
          <p:nvPr/>
        </p:nvSpPr>
        <p:spPr>
          <a:xfrm>
            <a:off x="579120" y="1700093"/>
            <a:ext cx="13472160" cy="6077426"/>
          </a:xfrm>
          <a:prstGeom prst="roundRect">
            <a:avLst>
              <a:gd name="adj" fmla="val 408"/>
            </a:avLst>
          </a:prstGeom>
          <a:solidFill>
            <a:srgbClr val="FCFCFC"/>
          </a:solidFill>
          <a:ln w="22860">
            <a:solidFill>
              <a:srgbClr val="D6D0D0"/>
            </a:solidFill>
            <a:prstDash val="solid"/>
          </a:ln>
        </p:spPr>
      </p:sp>
      <p:sp>
        <p:nvSpPr>
          <p:cNvPr id="5" name="Shape 3"/>
          <p:cNvSpPr/>
          <p:nvPr/>
        </p:nvSpPr>
        <p:spPr>
          <a:xfrm>
            <a:off x="601980" y="1722953"/>
            <a:ext cx="661868" cy="6031706"/>
          </a:xfrm>
          <a:prstGeom prst="rect">
            <a:avLst/>
          </a:prstGeom>
          <a:solidFill>
            <a:srgbClr val="F0EAEA"/>
          </a:solidFill>
          <a:ln/>
        </p:spPr>
      </p:sp>
      <p:sp>
        <p:nvSpPr>
          <p:cNvPr id="6" name="Text 4"/>
          <p:cNvSpPr/>
          <p:nvPr/>
        </p:nvSpPr>
        <p:spPr>
          <a:xfrm>
            <a:off x="808792" y="4583668"/>
            <a:ext cx="248126" cy="310277"/>
          </a:xfrm>
          <a:prstGeom prst="rect">
            <a:avLst/>
          </a:prstGeom>
          <a:noFill/>
          <a:ln/>
        </p:spPr>
        <p:txBody>
          <a:bodyPr wrap="none" lIns="0" tIns="0" rIns="0" bIns="0" rtlCol="0" anchor="t"/>
          <a:lstStyle/>
          <a:p>
            <a:pPr marL="0" indent="0" algn="l">
              <a:lnSpc>
                <a:spcPts val="1950"/>
              </a:lnSpc>
              <a:buNone/>
            </a:pPr>
            <a:r>
              <a:rPr lang="en-US" sz="1950" dirty="0">
                <a:solidFill>
                  <a:srgbClr val="61615C"/>
                </a:solidFill>
                <a:latin typeface="Tomorrow Semi Bold" pitchFamily="34" charset="0"/>
                <a:ea typeface="Tomorrow Semi Bold" pitchFamily="34" charset="-122"/>
                <a:cs typeface="Tomorrow Semi Bold" pitchFamily="34" charset="-120"/>
              </a:rPr>
              <a:t>1</a:t>
            </a:r>
            <a:endParaRPr lang="en-US" sz="1950" dirty="0"/>
          </a:p>
        </p:txBody>
      </p:sp>
      <p:sp>
        <p:nvSpPr>
          <p:cNvPr id="7" name="Text 5"/>
          <p:cNvSpPr/>
          <p:nvPr/>
        </p:nvSpPr>
        <p:spPr>
          <a:xfrm>
            <a:off x="1429226" y="1888331"/>
            <a:ext cx="3276957" cy="258485"/>
          </a:xfrm>
          <a:prstGeom prst="rect">
            <a:avLst/>
          </a:prstGeom>
          <a:noFill/>
          <a:ln/>
        </p:spPr>
        <p:txBody>
          <a:bodyPr wrap="none" lIns="0" tIns="0" rIns="0" bIns="0" rtlCol="0" anchor="t"/>
          <a:lstStyle/>
          <a:p>
            <a:pPr marL="0" indent="0" algn="l">
              <a:lnSpc>
                <a:spcPts val="2000"/>
              </a:lnSpc>
              <a:buNone/>
            </a:pPr>
            <a:r>
              <a:rPr lang="en-US" sz="1600" dirty="0">
                <a:solidFill>
                  <a:srgbClr val="61615C"/>
                </a:solidFill>
                <a:latin typeface="Tomorrow Semi Bold" pitchFamily="34" charset="0"/>
                <a:ea typeface="Tomorrow Semi Bold" pitchFamily="34" charset="-122"/>
                <a:cs typeface="Tomorrow Semi Bold" pitchFamily="34" charset="-120"/>
              </a:rPr>
              <a:t>Expense Breakdown by Gender</a:t>
            </a:r>
            <a:endParaRPr lang="en-US" sz="1600" dirty="0"/>
          </a:p>
        </p:txBody>
      </p:sp>
      <p:sp>
        <p:nvSpPr>
          <p:cNvPr id="8" name="Text 6"/>
          <p:cNvSpPr/>
          <p:nvPr/>
        </p:nvSpPr>
        <p:spPr>
          <a:xfrm>
            <a:off x="1429226" y="2245995"/>
            <a:ext cx="12433816" cy="529590"/>
          </a:xfrm>
          <a:prstGeom prst="rect">
            <a:avLst/>
          </a:prstGeom>
          <a:noFill/>
          <a:ln/>
        </p:spPr>
        <p:txBody>
          <a:bodyPr wrap="square" lIns="0" tIns="0" rIns="0" bIns="0" rtlCol="0" anchor="t"/>
          <a:lstStyle/>
          <a:p>
            <a:pPr marL="0" indent="0" algn="l">
              <a:lnSpc>
                <a:spcPts val="2050"/>
              </a:lnSpc>
              <a:buNone/>
            </a:pPr>
            <a:r>
              <a:rPr lang="en-US" sz="1300" dirty="0">
                <a:solidFill>
                  <a:srgbClr val="61615C"/>
                </a:solidFill>
                <a:latin typeface="Tomorrow" pitchFamily="34" charset="0"/>
                <a:ea typeface="Tomorrow" pitchFamily="34" charset="-122"/>
                <a:cs typeface="Tomorrow" pitchFamily="34" charset="-120"/>
              </a:rPr>
              <a:t>A boxplot analysis of expense categories reveals that Food and Shopping consistently represent the highest spending areas for students across both genders. While there are minor variations, these two categories dominate student expenditure.</a:t>
            </a:r>
            <a:endParaRPr lang="en-US" sz="1300" dirty="0"/>
          </a:p>
        </p:txBody>
      </p:sp>
      <p:pic>
        <p:nvPicPr>
          <p:cNvPr id="9" name="Image 0" descr="preencoded.png"/>
          <p:cNvPicPr>
            <a:picLocks noChangeAspect="1"/>
          </p:cNvPicPr>
          <p:nvPr/>
        </p:nvPicPr>
        <p:blipFill>
          <a:blip r:embed="rId3"/>
          <a:stretch>
            <a:fillRect/>
          </a:stretch>
        </p:blipFill>
        <p:spPr>
          <a:xfrm>
            <a:off x="1429226" y="2961680"/>
            <a:ext cx="8485584" cy="462760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99123" y="472202"/>
            <a:ext cx="7384018" cy="534948"/>
          </a:xfrm>
          <a:prstGeom prst="rect">
            <a:avLst/>
          </a:prstGeom>
          <a:noFill/>
          <a:ln/>
        </p:spPr>
        <p:txBody>
          <a:bodyPr wrap="none" lIns="0" tIns="0" rIns="0" bIns="0" rtlCol="0" anchor="t"/>
          <a:lstStyle/>
          <a:p>
            <a:pPr marL="0" indent="0" algn="l">
              <a:lnSpc>
                <a:spcPts val="4200"/>
              </a:lnSpc>
              <a:buNone/>
            </a:pPr>
            <a:r>
              <a:rPr lang="en-US" sz="3350" dirty="0">
                <a:solidFill>
                  <a:srgbClr val="1D1D1B"/>
                </a:solidFill>
                <a:latin typeface="Tomorrow Semi Bold" pitchFamily="34" charset="0"/>
                <a:ea typeface="Tomorrow Semi Bold" pitchFamily="34" charset="-122"/>
                <a:cs typeface="Tomorrow Semi Bold" pitchFamily="34" charset="-120"/>
              </a:rPr>
              <a:t>Visualizations &amp; Key Findings (III)</a:t>
            </a:r>
            <a:endParaRPr lang="en-US" sz="3350" dirty="0"/>
          </a:p>
        </p:txBody>
      </p:sp>
      <p:sp>
        <p:nvSpPr>
          <p:cNvPr id="3" name="Text 1"/>
          <p:cNvSpPr/>
          <p:nvPr/>
        </p:nvSpPr>
        <p:spPr>
          <a:xfrm>
            <a:off x="599123" y="1349454"/>
            <a:ext cx="13432155" cy="821531"/>
          </a:xfrm>
          <a:prstGeom prst="rect">
            <a:avLst/>
          </a:prstGeom>
          <a:noFill/>
          <a:ln/>
        </p:spPr>
        <p:txBody>
          <a:bodyPr wrap="square" lIns="0" tIns="0" rIns="0" bIns="0" rtlCol="0" anchor="t"/>
          <a:lstStyle/>
          <a:p>
            <a:pPr marL="0" indent="0" algn="l">
              <a:lnSpc>
                <a:spcPts val="2150"/>
              </a:lnSpc>
              <a:buNone/>
            </a:pPr>
            <a:r>
              <a:rPr lang="en-US" sz="1300" dirty="0">
                <a:solidFill>
                  <a:srgbClr val="61615C"/>
                </a:solidFill>
                <a:latin typeface="Tomorrow" pitchFamily="34" charset="0"/>
                <a:ea typeface="Tomorrow" pitchFamily="34" charset="-122"/>
                <a:cs typeface="Tomorrow" pitchFamily="34" charset="-120"/>
              </a:rPr>
              <a:t>Histogram analysis reveals that the majority of students successfully manage to save between 2,000 and 4,000 currency units by month-end. This observation establishes a crucial baseline for what can be considered "normal" saving behavior among the student population, indicating that both extreme savers and heavy spenders are relatively less common within this dataset.</a:t>
            </a:r>
            <a:endParaRPr lang="en-US" sz="1300" dirty="0"/>
          </a:p>
        </p:txBody>
      </p:sp>
      <p:pic>
        <p:nvPicPr>
          <p:cNvPr id="4" name="Image 0" descr="preencoded.png"/>
          <p:cNvPicPr>
            <a:picLocks noChangeAspect="1"/>
          </p:cNvPicPr>
          <p:nvPr/>
        </p:nvPicPr>
        <p:blipFill>
          <a:blip r:embed="rId3"/>
          <a:stretch>
            <a:fillRect/>
          </a:stretch>
        </p:blipFill>
        <p:spPr>
          <a:xfrm>
            <a:off x="599123" y="2363510"/>
            <a:ext cx="9844326" cy="539376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5415613" y="180066"/>
            <a:ext cx="2543824" cy="207228"/>
          </a:xfrm>
          <a:prstGeom prst="rect">
            <a:avLst/>
          </a:prstGeom>
          <a:noFill/>
          <a:ln/>
        </p:spPr>
        <p:txBody>
          <a:bodyPr wrap="none" lIns="0" tIns="0" rIns="0" bIns="0" rtlCol="0" anchor="t"/>
          <a:lstStyle/>
          <a:p>
            <a:pPr marL="0" indent="0" algn="l">
              <a:lnSpc>
                <a:spcPts val="1400"/>
              </a:lnSpc>
              <a:buNone/>
            </a:pPr>
            <a:r>
              <a:rPr lang="en-US" sz="2400" b="1" dirty="0">
                <a:solidFill>
                  <a:srgbClr val="1D1D1B"/>
                </a:solidFill>
                <a:latin typeface="Times New Roman" panose="02020603050405020304" pitchFamily="18" charset="0"/>
                <a:ea typeface="Tomorrow Semi Bold" pitchFamily="34" charset="-122"/>
                <a:cs typeface="Times New Roman" panose="02020603050405020304" pitchFamily="18" charset="0"/>
              </a:rPr>
              <a:t>Correlation Heatmap Analysis</a:t>
            </a:r>
            <a:endParaRPr lang="en-US" sz="2400" b="1" dirty="0">
              <a:latin typeface="Times New Roman" panose="02020603050405020304" pitchFamily="18" charset="0"/>
              <a:cs typeface="Times New Roman" panose="02020603050405020304" pitchFamily="18" charset="0"/>
            </a:endParaRPr>
          </a:p>
        </p:txBody>
      </p:sp>
      <p:sp>
        <p:nvSpPr>
          <p:cNvPr id="3" name="Text 1"/>
          <p:cNvSpPr/>
          <p:nvPr/>
        </p:nvSpPr>
        <p:spPr>
          <a:xfrm>
            <a:off x="914400" y="486544"/>
            <a:ext cx="10956240" cy="490201"/>
          </a:xfrm>
          <a:prstGeom prst="rect">
            <a:avLst/>
          </a:prstGeom>
          <a:noFill/>
          <a:ln/>
        </p:spPr>
        <p:txBody>
          <a:bodyPr wrap="square" lIns="0" tIns="0" rIns="0" bIns="0" rtlCol="0" anchor="t"/>
          <a:lstStyle/>
          <a:p>
            <a:pPr marL="0" indent="0" algn="l">
              <a:lnSpc>
                <a:spcPts val="1450"/>
              </a:lnSpc>
              <a:buNone/>
            </a:pPr>
            <a:r>
              <a:rPr lang="en-US" sz="1600" dirty="0">
                <a:solidFill>
                  <a:srgbClr val="61615C"/>
                </a:solidFill>
                <a:latin typeface="Tomorrow" pitchFamily="34" charset="0"/>
                <a:ea typeface="Tomorrow" pitchFamily="34" charset="-122"/>
                <a:cs typeface="Tomorrow" pitchFamily="34" charset="-120"/>
              </a:rPr>
              <a:t>The heatmap above displays the correlation coefficients for all numerical variables in the dataset. Darker colors indicate stronger relationships, while lighter colors suggest independence. Key intersections to observe include the relationship between total income availability and discretionary spending habits.</a:t>
            </a:r>
            <a:endParaRPr lang="en-US" sz="1600" dirty="0"/>
          </a:p>
        </p:txBody>
      </p:sp>
      <p:pic>
        <p:nvPicPr>
          <p:cNvPr id="4" name="Image 0" descr="preencoded.png"/>
          <p:cNvPicPr>
            <a:picLocks noChangeAspect="1"/>
          </p:cNvPicPr>
          <p:nvPr/>
        </p:nvPicPr>
        <p:blipFill>
          <a:blip r:embed="rId3"/>
          <a:stretch>
            <a:fillRect/>
          </a:stretch>
        </p:blipFill>
        <p:spPr>
          <a:xfrm>
            <a:off x="2911404" y="1361210"/>
            <a:ext cx="8580942" cy="638184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64143" y="600313"/>
            <a:ext cx="7150298" cy="682347"/>
          </a:xfrm>
          <a:prstGeom prst="rect">
            <a:avLst/>
          </a:prstGeom>
          <a:noFill/>
          <a:ln/>
        </p:spPr>
        <p:txBody>
          <a:bodyPr wrap="none" lIns="0" tIns="0" rIns="0" bIns="0" rtlCol="0" anchor="t"/>
          <a:lstStyle/>
          <a:p>
            <a:pPr marL="0" indent="0" algn="l">
              <a:lnSpc>
                <a:spcPts val="5350"/>
              </a:lnSpc>
              <a:buNone/>
            </a:pPr>
            <a:r>
              <a:rPr lang="en-US" sz="4250" dirty="0">
                <a:solidFill>
                  <a:srgbClr val="1D1D1B"/>
                </a:solidFill>
                <a:latin typeface="Tomorrow Semi Bold" pitchFamily="34" charset="0"/>
                <a:ea typeface="Tomorrow Semi Bold" pitchFamily="34" charset="-122"/>
                <a:cs typeface="Tomorrow Semi Bold" pitchFamily="34" charset="-120"/>
              </a:rPr>
              <a:t>Conclusion &amp; Future Work</a:t>
            </a:r>
            <a:endParaRPr lang="en-US" sz="4250" dirty="0"/>
          </a:p>
        </p:txBody>
      </p:sp>
      <p:sp>
        <p:nvSpPr>
          <p:cNvPr id="3" name="Text 1"/>
          <p:cNvSpPr/>
          <p:nvPr/>
        </p:nvSpPr>
        <p:spPr>
          <a:xfrm>
            <a:off x="1091565" y="2046684"/>
            <a:ext cx="2729151" cy="341114"/>
          </a:xfrm>
          <a:prstGeom prst="rect">
            <a:avLst/>
          </a:prstGeom>
          <a:noFill/>
          <a:ln/>
        </p:spPr>
        <p:txBody>
          <a:bodyPr wrap="none" lIns="0" tIns="0" rIns="0" bIns="0" rtlCol="0" anchor="t"/>
          <a:lstStyle/>
          <a:p>
            <a:pPr marL="0" indent="0" algn="l">
              <a:lnSpc>
                <a:spcPts val="2650"/>
              </a:lnSpc>
              <a:buNone/>
            </a:pPr>
            <a:r>
              <a:rPr lang="en-US" sz="2100" dirty="0">
                <a:solidFill>
                  <a:srgbClr val="1D1D1B"/>
                </a:solidFill>
                <a:latin typeface="Tomorrow Semi Bold" pitchFamily="34" charset="0"/>
                <a:ea typeface="Tomorrow Semi Bold" pitchFamily="34" charset="-122"/>
                <a:cs typeface="Tomorrow Semi Bold" pitchFamily="34" charset="-120"/>
              </a:rPr>
              <a:t>Key Conclusion:</a:t>
            </a:r>
            <a:endParaRPr lang="en-US" sz="2100" dirty="0"/>
          </a:p>
        </p:txBody>
      </p:sp>
      <p:sp>
        <p:nvSpPr>
          <p:cNvPr id="4" name="Text 2"/>
          <p:cNvSpPr/>
          <p:nvPr/>
        </p:nvSpPr>
        <p:spPr>
          <a:xfrm>
            <a:off x="1091565" y="2715220"/>
            <a:ext cx="12774692" cy="698659"/>
          </a:xfrm>
          <a:prstGeom prst="rect">
            <a:avLst/>
          </a:prstGeom>
          <a:noFill/>
          <a:ln/>
        </p:spPr>
        <p:txBody>
          <a:bodyPr wrap="square" lIns="0" tIns="0" rIns="0" bIns="0" rtlCol="0" anchor="t"/>
          <a:lstStyle/>
          <a:p>
            <a:pPr marL="0" indent="0" algn="l">
              <a:lnSpc>
                <a:spcPts val="2750"/>
              </a:lnSpc>
              <a:buNone/>
            </a:pPr>
            <a:r>
              <a:rPr lang="en-US" sz="1700" dirty="0">
                <a:solidFill>
                  <a:srgbClr val="61615C"/>
                </a:solidFill>
                <a:latin typeface="Tomorrow" pitchFamily="34" charset="0"/>
                <a:ea typeface="Tomorrow" pitchFamily="34" charset="-122"/>
                <a:cs typeface="Tomorrow" pitchFamily="34" charset="-120"/>
              </a:rPr>
              <a:t>Our data analysis unequivocally confirms that budgeting is a pivotal factor strongly correlated with higher month-end savings among students. Implementing a budget demonstrably improves financial stability.</a:t>
            </a:r>
            <a:endParaRPr lang="en-US" sz="1700" dirty="0"/>
          </a:p>
        </p:txBody>
      </p:sp>
      <p:sp>
        <p:nvSpPr>
          <p:cNvPr id="5" name="Shape 3"/>
          <p:cNvSpPr/>
          <p:nvPr/>
        </p:nvSpPr>
        <p:spPr>
          <a:xfrm>
            <a:off x="764143" y="1719263"/>
            <a:ext cx="30480" cy="1940243"/>
          </a:xfrm>
          <a:prstGeom prst="rect">
            <a:avLst/>
          </a:prstGeom>
          <a:solidFill>
            <a:srgbClr val="1D1D1B"/>
          </a:solidFill>
          <a:ln/>
        </p:spPr>
      </p:sp>
      <p:sp>
        <p:nvSpPr>
          <p:cNvPr id="6" name="Text 4"/>
          <p:cNvSpPr/>
          <p:nvPr/>
        </p:nvSpPr>
        <p:spPr>
          <a:xfrm>
            <a:off x="764143" y="4123372"/>
            <a:ext cx="2729151" cy="341114"/>
          </a:xfrm>
          <a:prstGeom prst="rect">
            <a:avLst/>
          </a:prstGeom>
          <a:noFill/>
          <a:ln/>
        </p:spPr>
        <p:txBody>
          <a:bodyPr wrap="none" lIns="0" tIns="0" rIns="0" bIns="0" rtlCol="0" anchor="t"/>
          <a:lstStyle/>
          <a:p>
            <a:pPr marL="0" indent="0" algn="l">
              <a:lnSpc>
                <a:spcPts val="2650"/>
              </a:lnSpc>
              <a:buNone/>
            </a:pPr>
            <a:r>
              <a:rPr lang="en-US" sz="2100" dirty="0">
                <a:solidFill>
                  <a:srgbClr val="1D1D1B"/>
                </a:solidFill>
                <a:latin typeface="Tomorrow Semi Bold" pitchFamily="34" charset="0"/>
                <a:ea typeface="Tomorrow Semi Bold" pitchFamily="34" charset="-122"/>
                <a:cs typeface="Tomorrow Semi Bold" pitchFamily="34" charset="-120"/>
              </a:rPr>
              <a:t>Limitations:</a:t>
            </a:r>
            <a:endParaRPr lang="en-US" sz="2100" dirty="0"/>
          </a:p>
        </p:txBody>
      </p:sp>
      <p:sp>
        <p:nvSpPr>
          <p:cNvPr id="7" name="Text 5"/>
          <p:cNvSpPr/>
          <p:nvPr/>
        </p:nvSpPr>
        <p:spPr>
          <a:xfrm>
            <a:off x="764143" y="4682728"/>
            <a:ext cx="6284714" cy="1047988"/>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61615C"/>
                </a:solidFill>
                <a:latin typeface="Tomorrow" pitchFamily="34" charset="0"/>
                <a:ea typeface="Tomorrow" pitchFamily="34" charset="-122"/>
                <a:cs typeface="Tomorrow" pitchFamily="34" charset="-120"/>
              </a:rPr>
              <a:t>The analysis was conducted on a relatively small and balanced dataset, which may limit generalizability to broader student populations.</a:t>
            </a:r>
            <a:endParaRPr lang="en-US" sz="1700" dirty="0"/>
          </a:p>
        </p:txBody>
      </p:sp>
      <p:sp>
        <p:nvSpPr>
          <p:cNvPr id="8" name="Text 6"/>
          <p:cNvSpPr/>
          <p:nvPr/>
        </p:nvSpPr>
        <p:spPr>
          <a:xfrm>
            <a:off x="764143" y="5807035"/>
            <a:ext cx="6284714" cy="1397318"/>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61615C"/>
                </a:solidFill>
                <a:latin typeface="Tomorrow" pitchFamily="34" charset="0"/>
                <a:ea typeface="Tomorrow" pitchFamily="34" charset="-122"/>
                <a:cs typeface="Tomorrow" pitchFamily="34" charset="-120"/>
              </a:rPr>
              <a:t>The dataset lacked demographic diversity beyond gender, such as socioeconomic background or geographic location, which could influence financial habits.</a:t>
            </a:r>
            <a:endParaRPr lang="en-US" sz="1700" dirty="0"/>
          </a:p>
        </p:txBody>
      </p:sp>
      <p:sp>
        <p:nvSpPr>
          <p:cNvPr id="9" name="Text 7"/>
          <p:cNvSpPr/>
          <p:nvPr/>
        </p:nvSpPr>
        <p:spPr>
          <a:xfrm>
            <a:off x="7589163" y="4123372"/>
            <a:ext cx="2729151" cy="341114"/>
          </a:xfrm>
          <a:prstGeom prst="rect">
            <a:avLst/>
          </a:prstGeom>
          <a:noFill/>
          <a:ln/>
        </p:spPr>
        <p:txBody>
          <a:bodyPr wrap="none" lIns="0" tIns="0" rIns="0" bIns="0" rtlCol="0" anchor="t"/>
          <a:lstStyle/>
          <a:p>
            <a:pPr marL="0" indent="0" algn="l">
              <a:lnSpc>
                <a:spcPts val="2650"/>
              </a:lnSpc>
              <a:buNone/>
            </a:pPr>
            <a:r>
              <a:rPr lang="en-US" sz="2100" dirty="0">
                <a:solidFill>
                  <a:srgbClr val="1D1D1B"/>
                </a:solidFill>
                <a:latin typeface="Tomorrow Semi Bold" pitchFamily="34" charset="0"/>
                <a:ea typeface="Tomorrow Semi Bold" pitchFamily="34" charset="-122"/>
                <a:cs typeface="Tomorrow Semi Bold" pitchFamily="34" charset="-120"/>
              </a:rPr>
              <a:t>Future Work:</a:t>
            </a:r>
            <a:endParaRPr lang="en-US" sz="2100" dirty="0"/>
          </a:p>
        </p:txBody>
      </p:sp>
      <p:sp>
        <p:nvSpPr>
          <p:cNvPr id="10" name="Text 8"/>
          <p:cNvSpPr/>
          <p:nvPr/>
        </p:nvSpPr>
        <p:spPr>
          <a:xfrm>
            <a:off x="7589163" y="4682728"/>
            <a:ext cx="6284714" cy="1397318"/>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61615C"/>
                </a:solidFill>
                <a:latin typeface="Tomorrow" pitchFamily="34" charset="0"/>
                <a:ea typeface="Tomorrow" pitchFamily="34" charset="-122"/>
                <a:cs typeface="Tomorrow" pitchFamily="34" charset="-120"/>
              </a:rPr>
              <a:t>Apply advanced predictive models (e.g., linear regression, decision trees) to forecast individual student month-end savings based on their income and spending patterns.</a:t>
            </a:r>
            <a:endParaRPr lang="en-US" sz="1700" dirty="0"/>
          </a:p>
        </p:txBody>
      </p:sp>
      <p:sp>
        <p:nvSpPr>
          <p:cNvPr id="11" name="Text 9"/>
          <p:cNvSpPr/>
          <p:nvPr/>
        </p:nvSpPr>
        <p:spPr>
          <a:xfrm>
            <a:off x="7589163" y="6156365"/>
            <a:ext cx="6284714" cy="1397318"/>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61615C"/>
                </a:solidFill>
                <a:latin typeface="Tomorrow" pitchFamily="34" charset="0"/>
                <a:ea typeface="Tomorrow" pitchFamily="34" charset="-122"/>
                <a:cs typeface="Tomorrow" pitchFamily="34" charset="-120"/>
              </a:rPr>
              <a:t>Integrate additional qualitative data, such as financial literacy education or access to financial counseling, to gain a more holistic understanding of student financial well-being.</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73689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1D1D1B"/>
                </a:solidFill>
                <a:latin typeface="Tomorrow Semi Bold" pitchFamily="34" charset="0"/>
                <a:ea typeface="Tomorrow Semi Bold" pitchFamily="34" charset="-122"/>
                <a:cs typeface="Tomorrow Semi Bold" pitchFamily="34" charset="-120"/>
              </a:rPr>
              <a:t>Introduction</a:t>
            </a:r>
            <a:endParaRPr lang="en-US" sz="4450" dirty="0"/>
          </a:p>
        </p:txBody>
      </p:sp>
      <p:sp>
        <p:nvSpPr>
          <p:cNvPr id="3" name="Text 1"/>
          <p:cNvSpPr/>
          <p:nvPr/>
        </p:nvSpPr>
        <p:spPr>
          <a:xfrm>
            <a:off x="793790" y="3785830"/>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61615C"/>
                </a:solidFill>
                <a:latin typeface="Tomorrow" pitchFamily="34" charset="0"/>
                <a:ea typeface="Tomorrow" pitchFamily="34" charset="-122"/>
                <a:cs typeface="Tomorrow" pitchFamily="34" charset="-120"/>
              </a:rPr>
              <a:t>Understanding student financial literacy is crucial for fostering healthy financial habits early in life. This project utilizes a comprehensive dataset to dissect student financial behaviors.</a:t>
            </a:r>
            <a:endParaRPr lang="en-US" sz="1750" dirty="0"/>
          </a:p>
        </p:txBody>
      </p:sp>
      <p:sp>
        <p:nvSpPr>
          <p:cNvPr id="4" name="Text 2"/>
          <p:cNvSpPr/>
          <p:nvPr/>
        </p:nvSpPr>
        <p:spPr>
          <a:xfrm>
            <a:off x="793790" y="4766786"/>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61615C"/>
                </a:solidFill>
                <a:latin typeface="Tomorrow" pitchFamily="34" charset="0"/>
                <a:ea typeface="Tomorrow" pitchFamily="34" charset="-122"/>
                <a:cs typeface="Tomorrow" pitchFamily="34" charset="-120"/>
              </a:rPr>
              <a:t>Our primary objective is to analyze student finance data to identify prevalent spending patterns, evaluate the effectiveness of budgeting, and uncover the critical factors influencing month-end savings.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188607"/>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1D1D1B"/>
                </a:solidFill>
                <a:latin typeface="Tomorrow Semi Bold" pitchFamily="34" charset="0"/>
                <a:ea typeface="Tomorrow Semi Bold" pitchFamily="34" charset="-122"/>
                <a:cs typeface="Tomorrow Semi Bold" pitchFamily="34" charset="-120"/>
              </a:rPr>
              <a:t>Problem Statement</a:t>
            </a:r>
            <a:endParaRPr lang="en-US" sz="4450" dirty="0"/>
          </a:p>
        </p:txBody>
      </p:sp>
      <p:sp>
        <p:nvSpPr>
          <p:cNvPr id="3" name="Text 1"/>
          <p:cNvSpPr/>
          <p:nvPr/>
        </p:nvSpPr>
        <p:spPr>
          <a:xfrm>
            <a:off x="1133951" y="3577709"/>
            <a:ext cx="5204936" cy="354330"/>
          </a:xfrm>
          <a:prstGeom prst="rect">
            <a:avLst/>
          </a:prstGeom>
          <a:noFill/>
          <a:ln/>
        </p:spPr>
        <p:txBody>
          <a:bodyPr wrap="none" lIns="0" tIns="0" rIns="0" bIns="0" rtlCol="0" anchor="t"/>
          <a:lstStyle/>
          <a:p>
            <a:pPr marL="0" indent="0" algn="l">
              <a:lnSpc>
                <a:spcPts val="2750"/>
              </a:lnSpc>
              <a:buNone/>
            </a:pPr>
            <a:r>
              <a:rPr lang="en-US" sz="2200" dirty="0">
                <a:solidFill>
                  <a:srgbClr val="1D1D1B"/>
                </a:solidFill>
                <a:latin typeface="Tomorrow Semi Bold" pitchFamily="34" charset="0"/>
                <a:ea typeface="Tomorrow Semi Bold" pitchFamily="34" charset="-122"/>
                <a:cs typeface="Tomorrow Semi Bold" pitchFamily="34" charset="-120"/>
              </a:rPr>
              <a:t>Key Questions Guiding Our Analysis:</a:t>
            </a:r>
            <a:endParaRPr lang="en-US" sz="2200" dirty="0"/>
          </a:p>
        </p:txBody>
      </p:sp>
      <p:sp>
        <p:nvSpPr>
          <p:cNvPr id="4" name="Text 2"/>
          <p:cNvSpPr/>
          <p:nvPr/>
        </p:nvSpPr>
        <p:spPr>
          <a:xfrm>
            <a:off x="1133951" y="4272201"/>
            <a:ext cx="1270265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61615C"/>
                </a:solidFill>
                <a:latin typeface="Tomorrow" pitchFamily="34" charset="0"/>
                <a:ea typeface="Tomorrow" pitchFamily="34" charset="-122"/>
                <a:cs typeface="Tomorrow" pitchFamily="34" charset="-120"/>
              </a:rPr>
              <a:t>What are the primary drivers influencing student spending decisions?</a:t>
            </a:r>
            <a:endParaRPr lang="en-US" sz="1750" dirty="0"/>
          </a:p>
        </p:txBody>
      </p:sp>
      <p:sp>
        <p:nvSpPr>
          <p:cNvPr id="5" name="Text 3"/>
          <p:cNvSpPr/>
          <p:nvPr/>
        </p:nvSpPr>
        <p:spPr>
          <a:xfrm>
            <a:off x="1133951" y="4714399"/>
            <a:ext cx="1270265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61615C"/>
                </a:solidFill>
                <a:latin typeface="Tomorrow" pitchFamily="34" charset="0"/>
                <a:ea typeface="Tomorrow" pitchFamily="34" charset="-122"/>
                <a:cs typeface="Tomorrow" pitchFamily="34" charset="-120"/>
              </a:rPr>
              <a:t>Does budgeting significantly impact saving habits compared to non-budgeting approaches?</a:t>
            </a:r>
            <a:endParaRPr lang="en-US" sz="1750" dirty="0"/>
          </a:p>
        </p:txBody>
      </p:sp>
      <p:sp>
        <p:nvSpPr>
          <p:cNvPr id="6" name="Text 4"/>
          <p:cNvSpPr/>
          <p:nvPr/>
        </p:nvSpPr>
        <p:spPr>
          <a:xfrm>
            <a:off x="1133951" y="5156597"/>
            <a:ext cx="1270265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61615C"/>
                </a:solidFill>
                <a:latin typeface="Tomorrow" pitchFamily="34" charset="0"/>
                <a:ea typeface="Tomorrow" pitchFamily="34" charset="-122"/>
                <a:cs typeface="Tomorrow" pitchFamily="34" charset="-120"/>
              </a:rPr>
              <a:t>Are there discernible differences in spending patterns based on gender?</a:t>
            </a:r>
            <a:endParaRPr lang="en-US" sz="1750" dirty="0"/>
          </a:p>
        </p:txBody>
      </p:sp>
      <p:sp>
        <p:nvSpPr>
          <p:cNvPr id="7" name="Text 5"/>
          <p:cNvSpPr/>
          <p:nvPr/>
        </p:nvSpPr>
        <p:spPr>
          <a:xfrm>
            <a:off x="1133951" y="5598795"/>
            <a:ext cx="1270265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61615C"/>
                </a:solidFill>
                <a:latin typeface="Tomorrow" pitchFamily="34" charset="0"/>
                <a:ea typeface="Tomorrow" pitchFamily="34" charset="-122"/>
                <a:cs typeface="Tomorrow" pitchFamily="34" charset="-120"/>
              </a:rPr>
              <a:t>Which financial variables exhibit the strongest correlation with month-end savings?</a:t>
            </a:r>
            <a:endParaRPr lang="en-US" sz="1750" dirty="0"/>
          </a:p>
        </p:txBody>
      </p:sp>
      <p:sp>
        <p:nvSpPr>
          <p:cNvPr id="8" name="Shape 6"/>
          <p:cNvSpPr/>
          <p:nvPr/>
        </p:nvSpPr>
        <p:spPr>
          <a:xfrm>
            <a:off x="793790" y="3237548"/>
            <a:ext cx="30480" cy="2803446"/>
          </a:xfrm>
          <a:prstGeom prst="rect">
            <a:avLst/>
          </a:prstGeom>
          <a:solidFill>
            <a:srgbClr val="1D1D1B"/>
          </a:solidFill>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747004"/>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1D1D1B"/>
                </a:solidFill>
                <a:latin typeface="Tomorrow Semi Bold" pitchFamily="34" charset="0"/>
                <a:ea typeface="Tomorrow Semi Bold" pitchFamily="34" charset="-122"/>
                <a:cs typeface="Tomorrow Semi Bold" pitchFamily="34" charset="-120"/>
              </a:rPr>
              <a:t>Our Approach</a:t>
            </a:r>
            <a:endParaRPr lang="en-US" sz="4450" dirty="0"/>
          </a:p>
        </p:txBody>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790" y="2824282"/>
            <a:ext cx="226814" cy="226814"/>
          </a:xfrm>
          <a:prstGeom prst="rect">
            <a:avLst/>
          </a:prstGeom>
        </p:spPr>
      </p:pic>
      <p:sp>
        <p:nvSpPr>
          <p:cNvPr id="4" name="Shape 1"/>
          <p:cNvSpPr/>
          <p:nvPr/>
        </p:nvSpPr>
        <p:spPr>
          <a:xfrm>
            <a:off x="793790" y="3150989"/>
            <a:ext cx="6407944" cy="30480"/>
          </a:xfrm>
          <a:prstGeom prst="rect">
            <a:avLst/>
          </a:prstGeom>
          <a:solidFill>
            <a:srgbClr val="1D1D1B"/>
          </a:solidFill>
          <a:ln/>
        </p:spPr>
      </p:sp>
      <p:sp>
        <p:nvSpPr>
          <p:cNvPr id="5" name="Text 2"/>
          <p:cNvSpPr/>
          <p:nvPr/>
        </p:nvSpPr>
        <p:spPr>
          <a:xfrm>
            <a:off x="793790" y="3325297"/>
            <a:ext cx="3533418" cy="354330"/>
          </a:xfrm>
          <a:prstGeom prst="rect">
            <a:avLst/>
          </a:prstGeom>
          <a:noFill/>
          <a:ln/>
        </p:spPr>
        <p:txBody>
          <a:bodyPr wrap="none" lIns="0" tIns="0" rIns="0" bIns="0" rtlCol="0" anchor="t"/>
          <a:lstStyle/>
          <a:p>
            <a:pPr marL="0" indent="0" algn="l">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Data Collection &amp; Import</a:t>
            </a:r>
            <a:endParaRPr lang="en-US" sz="2200" dirty="0"/>
          </a:p>
        </p:txBody>
      </p:sp>
      <p:sp>
        <p:nvSpPr>
          <p:cNvPr id="6" name="Text 3"/>
          <p:cNvSpPr/>
          <p:nvPr/>
        </p:nvSpPr>
        <p:spPr>
          <a:xfrm>
            <a:off x="793790" y="3815715"/>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61615C"/>
                </a:solidFill>
                <a:latin typeface="Tomorrow" pitchFamily="34" charset="0"/>
                <a:ea typeface="Tomorrow" pitchFamily="34" charset="-122"/>
                <a:cs typeface="Tomorrow" pitchFamily="34" charset="-120"/>
              </a:rPr>
              <a:t>Gathering and integrating raw financial data.</a:t>
            </a:r>
            <a:endParaRPr lang="en-US" sz="1750" dirty="0"/>
          </a:p>
        </p:txBody>
      </p:sp>
      <p:pic>
        <p:nvPicPr>
          <p:cNvPr id="7"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28548" y="2824282"/>
            <a:ext cx="226814" cy="226814"/>
          </a:xfrm>
          <a:prstGeom prst="rect">
            <a:avLst/>
          </a:prstGeom>
        </p:spPr>
      </p:pic>
      <p:sp>
        <p:nvSpPr>
          <p:cNvPr id="8" name="Shape 4"/>
          <p:cNvSpPr/>
          <p:nvPr/>
        </p:nvSpPr>
        <p:spPr>
          <a:xfrm>
            <a:off x="7428548" y="3150989"/>
            <a:ext cx="6408063" cy="30480"/>
          </a:xfrm>
          <a:prstGeom prst="rect">
            <a:avLst/>
          </a:prstGeom>
          <a:solidFill>
            <a:srgbClr val="1D1D1B"/>
          </a:solidFill>
          <a:ln/>
        </p:spPr>
      </p:sp>
      <p:sp>
        <p:nvSpPr>
          <p:cNvPr id="9" name="Text 5"/>
          <p:cNvSpPr/>
          <p:nvPr/>
        </p:nvSpPr>
        <p:spPr>
          <a:xfrm>
            <a:off x="7428548" y="3325297"/>
            <a:ext cx="4442103" cy="354330"/>
          </a:xfrm>
          <a:prstGeom prst="rect">
            <a:avLst/>
          </a:prstGeom>
          <a:noFill/>
          <a:ln/>
        </p:spPr>
        <p:txBody>
          <a:bodyPr wrap="none" lIns="0" tIns="0" rIns="0" bIns="0" rtlCol="0" anchor="t"/>
          <a:lstStyle/>
          <a:p>
            <a:pPr marL="0" indent="0" algn="l">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Data Preprocessing &amp; Cleaning</a:t>
            </a:r>
            <a:endParaRPr lang="en-US" sz="2200" dirty="0"/>
          </a:p>
        </p:txBody>
      </p:sp>
      <p:sp>
        <p:nvSpPr>
          <p:cNvPr id="10" name="Text 6"/>
          <p:cNvSpPr/>
          <p:nvPr/>
        </p:nvSpPr>
        <p:spPr>
          <a:xfrm>
            <a:off x="7428548" y="3815715"/>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61615C"/>
                </a:solidFill>
                <a:latin typeface="Tomorrow" pitchFamily="34" charset="0"/>
                <a:ea typeface="Tomorrow" pitchFamily="34" charset="-122"/>
                <a:cs typeface="Tomorrow" pitchFamily="34" charset="-120"/>
              </a:rPr>
              <a:t>Refining data for accuracy and consistency.</a:t>
            </a:r>
            <a:endParaRPr lang="en-US" sz="1750" dirty="0"/>
          </a:p>
        </p:txBody>
      </p:sp>
      <p:pic>
        <p:nvPicPr>
          <p:cNvPr id="11"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93790" y="4603790"/>
            <a:ext cx="226814" cy="226814"/>
          </a:xfrm>
          <a:prstGeom prst="rect">
            <a:avLst/>
          </a:prstGeom>
        </p:spPr>
      </p:pic>
      <p:sp>
        <p:nvSpPr>
          <p:cNvPr id="12" name="Shape 7"/>
          <p:cNvSpPr/>
          <p:nvPr/>
        </p:nvSpPr>
        <p:spPr>
          <a:xfrm>
            <a:off x="793790" y="4930497"/>
            <a:ext cx="6407944" cy="30480"/>
          </a:xfrm>
          <a:prstGeom prst="rect">
            <a:avLst/>
          </a:prstGeom>
          <a:solidFill>
            <a:srgbClr val="1D1D1B"/>
          </a:solidFill>
          <a:ln/>
        </p:spPr>
      </p:sp>
      <p:sp>
        <p:nvSpPr>
          <p:cNvPr id="13" name="Text 8"/>
          <p:cNvSpPr/>
          <p:nvPr/>
        </p:nvSpPr>
        <p:spPr>
          <a:xfrm>
            <a:off x="793790" y="5104805"/>
            <a:ext cx="6407944" cy="708660"/>
          </a:xfrm>
          <a:prstGeom prst="rect">
            <a:avLst/>
          </a:prstGeom>
          <a:noFill/>
          <a:ln/>
        </p:spPr>
        <p:txBody>
          <a:bodyPr wrap="square" lIns="0" tIns="0" rIns="0" bIns="0" rtlCol="0" anchor="t"/>
          <a:lstStyle/>
          <a:p>
            <a:pPr marL="0" indent="0" algn="l">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Exploratory Data Analysis (EDA) &amp; Visualization</a:t>
            </a:r>
            <a:endParaRPr lang="en-US" sz="2200" dirty="0"/>
          </a:p>
        </p:txBody>
      </p:sp>
      <p:sp>
        <p:nvSpPr>
          <p:cNvPr id="14" name="Text 9"/>
          <p:cNvSpPr/>
          <p:nvPr/>
        </p:nvSpPr>
        <p:spPr>
          <a:xfrm>
            <a:off x="793790" y="5949553"/>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61615C"/>
                </a:solidFill>
                <a:latin typeface="Tomorrow" pitchFamily="34" charset="0"/>
                <a:ea typeface="Tomorrow" pitchFamily="34" charset="-122"/>
                <a:cs typeface="Tomorrow" pitchFamily="34" charset="-120"/>
              </a:rPr>
              <a:t>Discovering insights and presenting data visually.</a:t>
            </a:r>
            <a:endParaRPr lang="en-US" sz="1750" dirty="0"/>
          </a:p>
        </p:txBody>
      </p:sp>
      <p:pic>
        <p:nvPicPr>
          <p:cNvPr id="15"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428548" y="4603790"/>
            <a:ext cx="226814" cy="226814"/>
          </a:xfrm>
          <a:prstGeom prst="rect">
            <a:avLst/>
          </a:prstGeom>
        </p:spPr>
      </p:pic>
      <p:sp>
        <p:nvSpPr>
          <p:cNvPr id="16" name="Shape 10"/>
          <p:cNvSpPr/>
          <p:nvPr/>
        </p:nvSpPr>
        <p:spPr>
          <a:xfrm>
            <a:off x="7428548" y="4930497"/>
            <a:ext cx="6408063" cy="30480"/>
          </a:xfrm>
          <a:prstGeom prst="rect">
            <a:avLst/>
          </a:prstGeom>
          <a:solidFill>
            <a:srgbClr val="1D1D1B"/>
          </a:solidFill>
          <a:ln/>
        </p:spPr>
      </p:sp>
      <p:sp>
        <p:nvSpPr>
          <p:cNvPr id="17" name="Text 11"/>
          <p:cNvSpPr/>
          <p:nvPr/>
        </p:nvSpPr>
        <p:spPr>
          <a:xfrm>
            <a:off x="7428548" y="5104805"/>
            <a:ext cx="5010031" cy="354330"/>
          </a:xfrm>
          <a:prstGeom prst="rect">
            <a:avLst/>
          </a:prstGeom>
          <a:noFill/>
          <a:ln/>
        </p:spPr>
        <p:txBody>
          <a:bodyPr wrap="none" lIns="0" tIns="0" rIns="0" bIns="0" rtlCol="0" anchor="t"/>
          <a:lstStyle/>
          <a:p>
            <a:pPr marL="0" indent="0" algn="l">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Pattern Identification &amp; Conclusion</a:t>
            </a:r>
            <a:endParaRPr lang="en-US" sz="2200" dirty="0"/>
          </a:p>
        </p:txBody>
      </p:sp>
      <p:sp>
        <p:nvSpPr>
          <p:cNvPr id="18" name="Text 12"/>
          <p:cNvSpPr/>
          <p:nvPr/>
        </p:nvSpPr>
        <p:spPr>
          <a:xfrm>
            <a:off x="7428548" y="5595223"/>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61615C"/>
                </a:solidFill>
                <a:latin typeface="Tomorrow" pitchFamily="34" charset="0"/>
                <a:ea typeface="Tomorrow" pitchFamily="34" charset="-122"/>
                <a:cs typeface="Tomorrow" pitchFamily="34" charset="-120"/>
              </a:rPr>
              <a:t>Extracting meaningful patterns and drawing conclusions.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32115" y="754618"/>
            <a:ext cx="6141720" cy="653772"/>
          </a:xfrm>
          <a:prstGeom prst="rect">
            <a:avLst/>
          </a:prstGeom>
          <a:noFill/>
          <a:ln/>
        </p:spPr>
        <p:txBody>
          <a:bodyPr wrap="none" lIns="0" tIns="0" rIns="0" bIns="0" rtlCol="0" anchor="t"/>
          <a:lstStyle/>
          <a:p>
            <a:pPr marL="0" indent="0" algn="l">
              <a:lnSpc>
                <a:spcPts val="5100"/>
              </a:lnSpc>
              <a:buNone/>
            </a:pPr>
            <a:r>
              <a:rPr lang="en-US" sz="4100" dirty="0">
                <a:solidFill>
                  <a:srgbClr val="1D1D1B"/>
                </a:solidFill>
                <a:latin typeface="Tomorrow Semi Bold" pitchFamily="34" charset="0"/>
                <a:ea typeface="Tomorrow Semi Bold" pitchFamily="34" charset="-122"/>
                <a:cs typeface="Tomorrow Semi Bold" pitchFamily="34" charset="-120"/>
              </a:rPr>
              <a:t>Tools and Technologies</a:t>
            </a:r>
            <a:endParaRPr lang="en-US" sz="4100" dirty="0"/>
          </a:p>
        </p:txBody>
      </p:sp>
      <p:sp>
        <p:nvSpPr>
          <p:cNvPr id="3" name="Shape 1"/>
          <p:cNvSpPr/>
          <p:nvPr/>
        </p:nvSpPr>
        <p:spPr>
          <a:xfrm>
            <a:off x="732115" y="1826776"/>
            <a:ext cx="13166169" cy="1255157"/>
          </a:xfrm>
          <a:prstGeom prst="roundRect">
            <a:avLst>
              <a:gd name="adj" fmla="val 2500"/>
            </a:avLst>
          </a:prstGeom>
          <a:solidFill>
            <a:srgbClr val="FCFCFC"/>
          </a:solidFill>
          <a:ln w="22860">
            <a:solidFill>
              <a:srgbClr val="D6D0D0"/>
            </a:solidFill>
            <a:prstDash val="solid"/>
          </a:ln>
        </p:spPr>
      </p:sp>
      <p:sp>
        <p:nvSpPr>
          <p:cNvPr id="4" name="Shape 2"/>
          <p:cNvSpPr/>
          <p:nvPr/>
        </p:nvSpPr>
        <p:spPr>
          <a:xfrm>
            <a:off x="754975" y="1849636"/>
            <a:ext cx="836771" cy="1209437"/>
          </a:xfrm>
          <a:prstGeom prst="roundRect">
            <a:avLst>
              <a:gd name="adj" fmla="val 472"/>
            </a:avLst>
          </a:prstGeom>
          <a:solidFill>
            <a:srgbClr val="F0EAEA"/>
          </a:solidFill>
          <a:ln/>
        </p:spPr>
      </p:sp>
      <p:sp>
        <p:nvSpPr>
          <p:cNvPr id="5" name="Text 3"/>
          <p:cNvSpPr/>
          <p:nvPr/>
        </p:nvSpPr>
        <p:spPr>
          <a:xfrm>
            <a:off x="1016437" y="2258258"/>
            <a:ext cx="313730" cy="392192"/>
          </a:xfrm>
          <a:prstGeom prst="rect">
            <a:avLst/>
          </a:prstGeom>
          <a:noFill/>
          <a:ln/>
        </p:spPr>
        <p:txBody>
          <a:bodyPr wrap="none" lIns="0" tIns="0" rIns="0" bIns="0" rtlCol="0" anchor="t"/>
          <a:lstStyle/>
          <a:p>
            <a:pPr marL="0" indent="0" algn="l">
              <a:lnSpc>
                <a:spcPts val="2450"/>
              </a:lnSpc>
              <a:buNone/>
            </a:pPr>
            <a:r>
              <a:rPr lang="en-US" sz="2450" dirty="0">
                <a:solidFill>
                  <a:srgbClr val="61615C"/>
                </a:solidFill>
                <a:latin typeface="Tomorrow Semi Bold" pitchFamily="34" charset="0"/>
                <a:ea typeface="Tomorrow Semi Bold" pitchFamily="34" charset="-122"/>
                <a:cs typeface="Tomorrow Semi Bold" pitchFamily="34" charset="-120"/>
              </a:rPr>
              <a:t>1</a:t>
            </a:r>
            <a:endParaRPr lang="en-US" sz="2450" dirty="0"/>
          </a:p>
        </p:txBody>
      </p:sp>
      <p:sp>
        <p:nvSpPr>
          <p:cNvPr id="6" name="Text 4"/>
          <p:cNvSpPr/>
          <p:nvPr/>
        </p:nvSpPr>
        <p:spPr>
          <a:xfrm>
            <a:off x="1800939" y="2058829"/>
            <a:ext cx="3233857" cy="326827"/>
          </a:xfrm>
          <a:prstGeom prst="rect">
            <a:avLst/>
          </a:prstGeom>
          <a:noFill/>
          <a:ln/>
        </p:spPr>
        <p:txBody>
          <a:bodyPr wrap="none" lIns="0" tIns="0" rIns="0" bIns="0" rtlCol="0" anchor="t"/>
          <a:lstStyle/>
          <a:p>
            <a:pPr marL="0" indent="0" algn="l">
              <a:lnSpc>
                <a:spcPts val="2550"/>
              </a:lnSpc>
              <a:buNone/>
            </a:pPr>
            <a:r>
              <a:rPr lang="en-US" sz="2050" dirty="0">
                <a:solidFill>
                  <a:srgbClr val="61615C"/>
                </a:solidFill>
                <a:latin typeface="Tomorrow Semi Bold" pitchFamily="34" charset="0"/>
                <a:ea typeface="Tomorrow Semi Bold" pitchFamily="34" charset="-122"/>
                <a:cs typeface="Tomorrow Semi Bold" pitchFamily="34" charset="-120"/>
              </a:rPr>
              <a:t>Programming Language</a:t>
            </a:r>
            <a:endParaRPr lang="en-US" sz="2050" dirty="0"/>
          </a:p>
        </p:txBody>
      </p:sp>
      <p:sp>
        <p:nvSpPr>
          <p:cNvPr id="7" name="Text 5"/>
          <p:cNvSpPr/>
          <p:nvPr/>
        </p:nvSpPr>
        <p:spPr>
          <a:xfrm>
            <a:off x="1800939" y="2511147"/>
            <a:ext cx="11865293" cy="334685"/>
          </a:xfrm>
          <a:prstGeom prst="rect">
            <a:avLst/>
          </a:prstGeom>
          <a:noFill/>
          <a:ln/>
        </p:spPr>
        <p:txBody>
          <a:bodyPr wrap="none" lIns="0" tIns="0" rIns="0" bIns="0" rtlCol="0" anchor="t"/>
          <a:lstStyle/>
          <a:p>
            <a:pPr marL="0" indent="0" algn="l">
              <a:lnSpc>
                <a:spcPts val="2600"/>
              </a:lnSpc>
              <a:buNone/>
            </a:pPr>
            <a:r>
              <a:rPr lang="en-US" sz="1600" dirty="0">
                <a:solidFill>
                  <a:srgbClr val="61615C"/>
                </a:solidFill>
                <a:latin typeface="Tomorrow" pitchFamily="34" charset="0"/>
                <a:ea typeface="Tomorrow" pitchFamily="34" charset="-122"/>
                <a:cs typeface="Tomorrow" pitchFamily="34" charset="-120"/>
              </a:rPr>
              <a:t>R was utilized for all data manipulation, analysis, and visualization tasks.</a:t>
            </a:r>
            <a:endParaRPr lang="en-US" sz="1600" dirty="0"/>
          </a:p>
        </p:txBody>
      </p:sp>
      <p:sp>
        <p:nvSpPr>
          <p:cNvPr id="8" name="Shape 6"/>
          <p:cNvSpPr/>
          <p:nvPr/>
        </p:nvSpPr>
        <p:spPr>
          <a:xfrm>
            <a:off x="732115" y="3291126"/>
            <a:ext cx="13166169" cy="1255157"/>
          </a:xfrm>
          <a:prstGeom prst="roundRect">
            <a:avLst>
              <a:gd name="adj" fmla="val 2500"/>
            </a:avLst>
          </a:prstGeom>
          <a:solidFill>
            <a:srgbClr val="FCFCFC"/>
          </a:solidFill>
          <a:ln w="22860">
            <a:solidFill>
              <a:srgbClr val="D6D0D0"/>
            </a:solidFill>
            <a:prstDash val="solid"/>
          </a:ln>
        </p:spPr>
      </p:sp>
      <p:sp>
        <p:nvSpPr>
          <p:cNvPr id="9" name="Shape 7"/>
          <p:cNvSpPr/>
          <p:nvPr/>
        </p:nvSpPr>
        <p:spPr>
          <a:xfrm>
            <a:off x="754975" y="3313986"/>
            <a:ext cx="836771" cy="1209437"/>
          </a:xfrm>
          <a:prstGeom prst="roundRect">
            <a:avLst>
              <a:gd name="adj" fmla="val 472"/>
            </a:avLst>
          </a:prstGeom>
          <a:solidFill>
            <a:srgbClr val="F0EAEA"/>
          </a:solidFill>
          <a:ln/>
        </p:spPr>
      </p:sp>
      <p:sp>
        <p:nvSpPr>
          <p:cNvPr id="10" name="Text 8"/>
          <p:cNvSpPr/>
          <p:nvPr/>
        </p:nvSpPr>
        <p:spPr>
          <a:xfrm>
            <a:off x="1016437" y="3722608"/>
            <a:ext cx="313730" cy="392192"/>
          </a:xfrm>
          <a:prstGeom prst="rect">
            <a:avLst/>
          </a:prstGeom>
          <a:noFill/>
          <a:ln/>
        </p:spPr>
        <p:txBody>
          <a:bodyPr wrap="none" lIns="0" tIns="0" rIns="0" bIns="0" rtlCol="0" anchor="t"/>
          <a:lstStyle/>
          <a:p>
            <a:pPr marL="0" indent="0" algn="l">
              <a:lnSpc>
                <a:spcPts val="2450"/>
              </a:lnSpc>
              <a:buNone/>
            </a:pPr>
            <a:r>
              <a:rPr lang="en-US" sz="2450" dirty="0">
                <a:solidFill>
                  <a:srgbClr val="61615C"/>
                </a:solidFill>
                <a:latin typeface="Tomorrow Semi Bold" pitchFamily="34" charset="0"/>
                <a:ea typeface="Tomorrow Semi Bold" pitchFamily="34" charset="-122"/>
                <a:cs typeface="Tomorrow Semi Bold" pitchFamily="34" charset="-120"/>
              </a:rPr>
              <a:t>2</a:t>
            </a:r>
            <a:endParaRPr lang="en-US" sz="2450" dirty="0"/>
          </a:p>
        </p:txBody>
      </p:sp>
      <p:sp>
        <p:nvSpPr>
          <p:cNvPr id="11" name="Text 9"/>
          <p:cNvSpPr/>
          <p:nvPr/>
        </p:nvSpPr>
        <p:spPr>
          <a:xfrm>
            <a:off x="1800939" y="3523178"/>
            <a:ext cx="2614970" cy="326827"/>
          </a:xfrm>
          <a:prstGeom prst="rect">
            <a:avLst/>
          </a:prstGeom>
          <a:noFill/>
          <a:ln/>
        </p:spPr>
        <p:txBody>
          <a:bodyPr wrap="none" lIns="0" tIns="0" rIns="0" bIns="0" rtlCol="0" anchor="t"/>
          <a:lstStyle/>
          <a:p>
            <a:pPr marL="0" indent="0" algn="l">
              <a:lnSpc>
                <a:spcPts val="2550"/>
              </a:lnSpc>
              <a:buNone/>
            </a:pPr>
            <a:r>
              <a:rPr lang="en-US" sz="2050" dirty="0">
                <a:solidFill>
                  <a:srgbClr val="61615C"/>
                </a:solidFill>
                <a:latin typeface="Tomorrow Semi Bold" pitchFamily="34" charset="0"/>
                <a:ea typeface="Tomorrow Semi Bold" pitchFamily="34" charset="-122"/>
                <a:cs typeface="Tomorrow Semi Bold" pitchFamily="34" charset="-120"/>
              </a:rPr>
              <a:t>Tidyverse</a:t>
            </a:r>
            <a:endParaRPr lang="en-US" sz="2050" dirty="0"/>
          </a:p>
        </p:txBody>
      </p:sp>
      <p:sp>
        <p:nvSpPr>
          <p:cNvPr id="12" name="Text 10"/>
          <p:cNvSpPr/>
          <p:nvPr/>
        </p:nvSpPr>
        <p:spPr>
          <a:xfrm>
            <a:off x="1800939" y="3975497"/>
            <a:ext cx="11865293" cy="334685"/>
          </a:xfrm>
          <a:prstGeom prst="rect">
            <a:avLst/>
          </a:prstGeom>
          <a:noFill/>
          <a:ln/>
        </p:spPr>
        <p:txBody>
          <a:bodyPr wrap="none" lIns="0" tIns="0" rIns="0" bIns="0" rtlCol="0" anchor="t"/>
          <a:lstStyle/>
          <a:p>
            <a:pPr marL="0" indent="0" algn="l">
              <a:lnSpc>
                <a:spcPts val="2600"/>
              </a:lnSpc>
              <a:buNone/>
            </a:pPr>
            <a:r>
              <a:rPr lang="en-US" sz="1600" dirty="0">
                <a:solidFill>
                  <a:srgbClr val="61615C"/>
                </a:solidFill>
                <a:latin typeface="Tomorrow" pitchFamily="34" charset="0"/>
                <a:ea typeface="Tomorrow" pitchFamily="34" charset="-122"/>
                <a:cs typeface="Tomorrow" pitchFamily="34" charset="-120"/>
              </a:rPr>
              <a:t>A collection of R packages, including </a:t>
            </a:r>
            <a:r>
              <a:rPr lang="en-US" sz="1600" dirty="0">
                <a:solidFill>
                  <a:srgbClr val="61615C"/>
                </a:solidFill>
                <a:highlight>
                  <a:srgbClr val="EFEFEF"/>
                </a:highlight>
                <a:latin typeface="Consolas" pitchFamily="34" charset="0"/>
                <a:ea typeface="Consolas" pitchFamily="34" charset="-122"/>
                <a:cs typeface="Consolas" pitchFamily="34" charset="-120"/>
              </a:rPr>
              <a:t>ggplot2</a:t>
            </a:r>
            <a:r>
              <a:rPr lang="en-US" sz="1600" dirty="0">
                <a:solidFill>
                  <a:srgbClr val="61615C"/>
                </a:solidFill>
                <a:latin typeface="Tomorrow" pitchFamily="34" charset="0"/>
                <a:ea typeface="Tomorrow" pitchFamily="34" charset="-122"/>
                <a:cs typeface="Tomorrow" pitchFamily="34" charset="-120"/>
              </a:rPr>
              <a:t> for advanced visualizations and </a:t>
            </a:r>
            <a:r>
              <a:rPr lang="en-US" sz="1600" dirty="0">
                <a:solidFill>
                  <a:srgbClr val="61615C"/>
                </a:solidFill>
                <a:highlight>
                  <a:srgbClr val="EFEFEF"/>
                </a:highlight>
                <a:latin typeface="Consolas" pitchFamily="34" charset="0"/>
                <a:ea typeface="Consolas" pitchFamily="34" charset="-122"/>
                <a:cs typeface="Consolas" pitchFamily="34" charset="-120"/>
              </a:rPr>
              <a:t>dplyr</a:t>
            </a:r>
            <a:r>
              <a:rPr lang="en-US" sz="1600" dirty="0">
                <a:solidFill>
                  <a:srgbClr val="61615C"/>
                </a:solidFill>
                <a:latin typeface="Tomorrow" pitchFamily="34" charset="0"/>
                <a:ea typeface="Tomorrow" pitchFamily="34" charset="-122"/>
                <a:cs typeface="Tomorrow" pitchFamily="34" charset="-120"/>
              </a:rPr>
              <a:t> for efficient data wrangling.</a:t>
            </a:r>
            <a:endParaRPr lang="en-US" sz="1600" dirty="0"/>
          </a:p>
        </p:txBody>
      </p:sp>
      <p:sp>
        <p:nvSpPr>
          <p:cNvPr id="13" name="Shape 11"/>
          <p:cNvSpPr/>
          <p:nvPr/>
        </p:nvSpPr>
        <p:spPr>
          <a:xfrm>
            <a:off x="732115" y="4755475"/>
            <a:ext cx="13166169" cy="1255157"/>
          </a:xfrm>
          <a:prstGeom prst="roundRect">
            <a:avLst>
              <a:gd name="adj" fmla="val 2500"/>
            </a:avLst>
          </a:prstGeom>
          <a:solidFill>
            <a:srgbClr val="FCFCFC"/>
          </a:solidFill>
          <a:ln w="22860">
            <a:solidFill>
              <a:srgbClr val="D6D0D0"/>
            </a:solidFill>
            <a:prstDash val="solid"/>
          </a:ln>
        </p:spPr>
      </p:sp>
      <p:sp>
        <p:nvSpPr>
          <p:cNvPr id="14" name="Shape 12"/>
          <p:cNvSpPr/>
          <p:nvPr/>
        </p:nvSpPr>
        <p:spPr>
          <a:xfrm>
            <a:off x="754975" y="4778335"/>
            <a:ext cx="836771" cy="1209437"/>
          </a:xfrm>
          <a:prstGeom prst="roundRect">
            <a:avLst>
              <a:gd name="adj" fmla="val 472"/>
            </a:avLst>
          </a:prstGeom>
          <a:solidFill>
            <a:srgbClr val="F0EAEA"/>
          </a:solidFill>
          <a:ln/>
        </p:spPr>
      </p:sp>
      <p:sp>
        <p:nvSpPr>
          <p:cNvPr id="15" name="Text 13"/>
          <p:cNvSpPr/>
          <p:nvPr/>
        </p:nvSpPr>
        <p:spPr>
          <a:xfrm>
            <a:off x="1016437" y="5186958"/>
            <a:ext cx="313730" cy="392192"/>
          </a:xfrm>
          <a:prstGeom prst="rect">
            <a:avLst/>
          </a:prstGeom>
          <a:noFill/>
          <a:ln/>
        </p:spPr>
        <p:txBody>
          <a:bodyPr wrap="none" lIns="0" tIns="0" rIns="0" bIns="0" rtlCol="0" anchor="t"/>
          <a:lstStyle/>
          <a:p>
            <a:pPr marL="0" indent="0" algn="l">
              <a:lnSpc>
                <a:spcPts val="2450"/>
              </a:lnSpc>
              <a:buNone/>
            </a:pPr>
            <a:r>
              <a:rPr lang="en-US" sz="2450" dirty="0">
                <a:solidFill>
                  <a:srgbClr val="61615C"/>
                </a:solidFill>
                <a:latin typeface="Tomorrow Semi Bold" pitchFamily="34" charset="0"/>
                <a:ea typeface="Tomorrow Semi Bold" pitchFamily="34" charset="-122"/>
                <a:cs typeface="Tomorrow Semi Bold" pitchFamily="34" charset="-120"/>
              </a:rPr>
              <a:t>3</a:t>
            </a:r>
            <a:endParaRPr lang="en-US" sz="2450" dirty="0"/>
          </a:p>
        </p:txBody>
      </p:sp>
      <p:sp>
        <p:nvSpPr>
          <p:cNvPr id="16" name="Text 14"/>
          <p:cNvSpPr/>
          <p:nvPr/>
        </p:nvSpPr>
        <p:spPr>
          <a:xfrm>
            <a:off x="1800939" y="4987528"/>
            <a:ext cx="2614970" cy="326827"/>
          </a:xfrm>
          <a:prstGeom prst="rect">
            <a:avLst/>
          </a:prstGeom>
          <a:noFill/>
          <a:ln/>
        </p:spPr>
        <p:txBody>
          <a:bodyPr wrap="none" lIns="0" tIns="0" rIns="0" bIns="0" rtlCol="0" anchor="t"/>
          <a:lstStyle/>
          <a:p>
            <a:pPr marL="0" indent="0" algn="l">
              <a:lnSpc>
                <a:spcPts val="2550"/>
              </a:lnSpc>
              <a:buNone/>
            </a:pPr>
            <a:r>
              <a:rPr lang="en-US" sz="2050" dirty="0">
                <a:solidFill>
                  <a:srgbClr val="61615C"/>
                </a:solidFill>
                <a:latin typeface="Tomorrow Semi Bold" pitchFamily="34" charset="0"/>
                <a:ea typeface="Tomorrow Semi Bold" pitchFamily="34" charset="-122"/>
                <a:cs typeface="Tomorrow Semi Bold" pitchFamily="34" charset="-120"/>
              </a:rPr>
              <a:t>Corrplot</a:t>
            </a:r>
            <a:endParaRPr lang="en-US" sz="2050" dirty="0"/>
          </a:p>
        </p:txBody>
      </p:sp>
      <p:sp>
        <p:nvSpPr>
          <p:cNvPr id="17" name="Text 15"/>
          <p:cNvSpPr/>
          <p:nvPr/>
        </p:nvSpPr>
        <p:spPr>
          <a:xfrm>
            <a:off x="1800939" y="5439847"/>
            <a:ext cx="11865293" cy="334685"/>
          </a:xfrm>
          <a:prstGeom prst="rect">
            <a:avLst/>
          </a:prstGeom>
          <a:noFill/>
          <a:ln/>
        </p:spPr>
        <p:txBody>
          <a:bodyPr wrap="none" lIns="0" tIns="0" rIns="0" bIns="0" rtlCol="0" anchor="t"/>
          <a:lstStyle/>
          <a:p>
            <a:pPr marL="0" indent="0" algn="l">
              <a:lnSpc>
                <a:spcPts val="2600"/>
              </a:lnSpc>
              <a:buNone/>
            </a:pPr>
            <a:r>
              <a:rPr lang="en-US" sz="1600" dirty="0">
                <a:solidFill>
                  <a:srgbClr val="61615C"/>
                </a:solidFill>
                <a:latin typeface="Tomorrow" pitchFamily="34" charset="0"/>
                <a:ea typeface="Tomorrow" pitchFamily="34" charset="-122"/>
                <a:cs typeface="Tomorrow" pitchFamily="34" charset="-120"/>
              </a:rPr>
              <a:t>Specifically used for generating visually informative correlation heatmaps.</a:t>
            </a:r>
            <a:endParaRPr lang="en-US" sz="1600" dirty="0"/>
          </a:p>
        </p:txBody>
      </p:sp>
      <p:sp>
        <p:nvSpPr>
          <p:cNvPr id="18" name="Shape 16"/>
          <p:cNvSpPr/>
          <p:nvPr/>
        </p:nvSpPr>
        <p:spPr>
          <a:xfrm>
            <a:off x="732115" y="6219825"/>
            <a:ext cx="13166169" cy="1255157"/>
          </a:xfrm>
          <a:prstGeom prst="roundRect">
            <a:avLst>
              <a:gd name="adj" fmla="val 2500"/>
            </a:avLst>
          </a:prstGeom>
          <a:solidFill>
            <a:srgbClr val="FCFCFC"/>
          </a:solidFill>
          <a:ln w="22860">
            <a:solidFill>
              <a:srgbClr val="D6D0D0"/>
            </a:solidFill>
            <a:prstDash val="solid"/>
          </a:ln>
        </p:spPr>
      </p:sp>
      <p:sp>
        <p:nvSpPr>
          <p:cNvPr id="19" name="Shape 17"/>
          <p:cNvSpPr/>
          <p:nvPr/>
        </p:nvSpPr>
        <p:spPr>
          <a:xfrm>
            <a:off x="754975" y="6242685"/>
            <a:ext cx="836771" cy="1209437"/>
          </a:xfrm>
          <a:prstGeom prst="roundRect">
            <a:avLst>
              <a:gd name="adj" fmla="val 472"/>
            </a:avLst>
          </a:prstGeom>
          <a:solidFill>
            <a:srgbClr val="F0EAEA"/>
          </a:solidFill>
          <a:ln/>
        </p:spPr>
      </p:sp>
      <p:sp>
        <p:nvSpPr>
          <p:cNvPr id="20" name="Text 18"/>
          <p:cNvSpPr/>
          <p:nvPr/>
        </p:nvSpPr>
        <p:spPr>
          <a:xfrm>
            <a:off x="1016437" y="6651307"/>
            <a:ext cx="313730" cy="392192"/>
          </a:xfrm>
          <a:prstGeom prst="rect">
            <a:avLst/>
          </a:prstGeom>
          <a:noFill/>
          <a:ln/>
        </p:spPr>
        <p:txBody>
          <a:bodyPr wrap="none" lIns="0" tIns="0" rIns="0" bIns="0" rtlCol="0" anchor="t"/>
          <a:lstStyle/>
          <a:p>
            <a:pPr marL="0" indent="0" algn="l">
              <a:lnSpc>
                <a:spcPts val="2450"/>
              </a:lnSpc>
              <a:buNone/>
            </a:pPr>
            <a:r>
              <a:rPr lang="en-US" sz="2450" dirty="0">
                <a:solidFill>
                  <a:srgbClr val="61615C"/>
                </a:solidFill>
                <a:latin typeface="Tomorrow Semi Bold" pitchFamily="34" charset="0"/>
                <a:ea typeface="Tomorrow Semi Bold" pitchFamily="34" charset="-122"/>
                <a:cs typeface="Tomorrow Semi Bold" pitchFamily="34" charset="-120"/>
              </a:rPr>
              <a:t>4</a:t>
            </a:r>
            <a:endParaRPr lang="en-US" sz="2450" dirty="0"/>
          </a:p>
        </p:txBody>
      </p:sp>
      <p:sp>
        <p:nvSpPr>
          <p:cNvPr id="21" name="Text 19"/>
          <p:cNvSpPr/>
          <p:nvPr/>
        </p:nvSpPr>
        <p:spPr>
          <a:xfrm>
            <a:off x="1800939" y="6451878"/>
            <a:ext cx="2614970" cy="326827"/>
          </a:xfrm>
          <a:prstGeom prst="rect">
            <a:avLst/>
          </a:prstGeom>
          <a:noFill/>
          <a:ln/>
        </p:spPr>
        <p:txBody>
          <a:bodyPr wrap="none" lIns="0" tIns="0" rIns="0" bIns="0" rtlCol="0" anchor="t"/>
          <a:lstStyle/>
          <a:p>
            <a:pPr marL="0" indent="0" algn="l">
              <a:lnSpc>
                <a:spcPts val="2550"/>
              </a:lnSpc>
              <a:buNone/>
            </a:pPr>
            <a:r>
              <a:rPr lang="en-US" sz="2050" dirty="0">
                <a:solidFill>
                  <a:srgbClr val="61615C"/>
                </a:solidFill>
                <a:latin typeface="Tomorrow Semi Bold" pitchFamily="34" charset="0"/>
                <a:ea typeface="Tomorrow Semi Bold" pitchFamily="34" charset="-122"/>
                <a:cs typeface="Tomorrow Semi Bold" pitchFamily="34" charset="-120"/>
              </a:rPr>
              <a:t>GridExtra</a:t>
            </a:r>
            <a:endParaRPr lang="en-US" sz="2050" dirty="0"/>
          </a:p>
        </p:txBody>
      </p:sp>
      <p:sp>
        <p:nvSpPr>
          <p:cNvPr id="22" name="Text 20"/>
          <p:cNvSpPr/>
          <p:nvPr/>
        </p:nvSpPr>
        <p:spPr>
          <a:xfrm>
            <a:off x="1800939" y="6904196"/>
            <a:ext cx="11865293" cy="334685"/>
          </a:xfrm>
          <a:prstGeom prst="rect">
            <a:avLst/>
          </a:prstGeom>
          <a:noFill/>
          <a:ln/>
        </p:spPr>
        <p:txBody>
          <a:bodyPr wrap="none" lIns="0" tIns="0" rIns="0" bIns="0" rtlCol="0" anchor="t"/>
          <a:lstStyle/>
          <a:p>
            <a:pPr marL="0" indent="0" algn="l">
              <a:lnSpc>
                <a:spcPts val="2600"/>
              </a:lnSpc>
              <a:buNone/>
            </a:pPr>
            <a:r>
              <a:rPr lang="en-US" sz="1600" dirty="0">
                <a:solidFill>
                  <a:srgbClr val="61615C"/>
                </a:solidFill>
                <a:latin typeface="Tomorrow" pitchFamily="34" charset="0"/>
                <a:ea typeface="Tomorrow" pitchFamily="34" charset="-122"/>
                <a:cs typeface="Tomorrow" pitchFamily="34" charset="-120"/>
              </a:rPr>
              <a:t>Enabled flexible arrangement of multiple plots on a single canvas for comprehensive insights.</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353622"/>
            <a:ext cx="12415123" cy="708779"/>
          </a:xfrm>
          <a:prstGeom prst="rect">
            <a:avLst/>
          </a:prstGeom>
          <a:noFill/>
          <a:ln/>
        </p:spPr>
        <p:txBody>
          <a:bodyPr wrap="none" lIns="0" tIns="0" rIns="0" bIns="0" rtlCol="0" anchor="t"/>
          <a:lstStyle/>
          <a:p>
            <a:pPr marL="0" indent="0" algn="l">
              <a:lnSpc>
                <a:spcPts val="5550"/>
              </a:lnSpc>
              <a:buNone/>
            </a:pPr>
            <a:r>
              <a:rPr lang="en-US" sz="4450" dirty="0">
                <a:solidFill>
                  <a:srgbClr val="1D1D1B"/>
                </a:solidFill>
                <a:latin typeface="Tomorrow Semi Bold" pitchFamily="34" charset="0"/>
                <a:ea typeface="Tomorrow Semi Bold" pitchFamily="34" charset="-122"/>
                <a:cs typeface="Tomorrow Semi Bold" pitchFamily="34" charset="-120"/>
              </a:rPr>
              <a:t>Dataset Overview: Student Financial Habits</a:t>
            </a:r>
            <a:endParaRPr lang="en-US" sz="4450" dirty="0"/>
          </a:p>
        </p:txBody>
      </p:sp>
      <p:sp>
        <p:nvSpPr>
          <p:cNvPr id="3" name="Text 1"/>
          <p:cNvSpPr/>
          <p:nvPr/>
        </p:nvSpPr>
        <p:spPr>
          <a:xfrm>
            <a:off x="793790" y="2629376"/>
            <a:ext cx="3798927" cy="354330"/>
          </a:xfrm>
          <a:prstGeom prst="rect">
            <a:avLst/>
          </a:prstGeom>
          <a:noFill/>
          <a:ln/>
        </p:spPr>
        <p:txBody>
          <a:bodyPr wrap="none" lIns="0" tIns="0" rIns="0" bIns="0" rtlCol="0" anchor="t"/>
          <a:lstStyle/>
          <a:p>
            <a:pPr marL="0" indent="0" algn="l">
              <a:lnSpc>
                <a:spcPts val="2750"/>
              </a:lnSpc>
              <a:buNone/>
            </a:pPr>
            <a:r>
              <a:rPr lang="en-US" sz="2200" dirty="0">
                <a:solidFill>
                  <a:srgbClr val="1D1D1B"/>
                </a:solidFill>
                <a:latin typeface="Tomorrow Semi Bold" pitchFamily="34" charset="0"/>
                <a:ea typeface="Tomorrow Semi Bold" pitchFamily="34" charset="-122"/>
                <a:cs typeface="Tomorrow Semi Bold" pitchFamily="34" charset="-120"/>
              </a:rPr>
              <a:t>Features (Input Variables):</a:t>
            </a:r>
            <a:endParaRPr lang="en-US" sz="2200" dirty="0"/>
          </a:p>
        </p:txBody>
      </p:sp>
      <p:sp>
        <p:nvSpPr>
          <p:cNvPr id="4" name="Text 2"/>
          <p:cNvSpPr/>
          <p:nvPr/>
        </p:nvSpPr>
        <p:spPr>
          <a:xfrm>
            <a:off x="793790" y="321052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61615C"/>
                </a:solidFill>
                <a:latin typeface="Tomorrow" pitchFamily="34" charset="0"/>
                <a:ea typeface="Tomorrow" pitchFamily="34" charset="-122"/>
                <a:cs typeface="Tomorrow" pitchFamily="34" charset="-120"/>
              </a:rPr>
              <a:t>Demographics:</a:t>
            </a:r>
            <a:r>
              <a:rPr lang="en-US" sz="1750" dirty="0">
                <a:solidFill>
                  <a:srgbClr val="61615C"/>
                </a:solidFill>
                <a:latin typeface="Tomorrow" pitchFamily="34" charset="0"/>
                <a:ea typeface="Tomorrow" pitchFamily="34" charset="-122"/>
                <a:cs typeface="Tomorrow" pitchFamily="34" charset="-120"/>
              </a:rPr>
              <a:t> Age, Gender</a:t>
            </a:r>
            <a:endParaRPr lang="en-US" sz="1750" dirty="0"/>
          </a:p>
        </p:txBody>
      </p:sp>
      <p:sp>
        <p:nvSpPr>
          <p:cNvPr id="5" name="Text 3"/>
          <p:cNvSpPr/>
          <p:nvPr/>
        </p:nvSpPr>
        <p:spPr>
          <a:xfrm>
            <a:off x="793790" y="365271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61615C"/>
                </a:solidFill>
                <a:latin typeface="Tomorrow" pitchFamily="34" charset="0"/>
                <a:ea typeface="Tomorrow" pitchFamily="34" charset="-122"/>
                <a:cs typeface="Tomorrow" pitchFamily="34" charset="-120"/>
              </a:rPr>
              <a:t>Income:</a:t>
            </a:r>
            <a:r>
              <a:rPr lang="en-US" sz="1750" dirty="0">
                <a:solidFill>
                  <a:srgbClr val="61615C"/>
                </a:solidFill>
                <a:latin typeface="Tomorrow" pitchFamily="34" charset="0"/>
                <a:ea typeface="Tomorrow" pitchFamily="34" charset="-122"/>
                <a:cs typeface="Tomorrow" pitchFamily="34" charset="-120"/>
              </a:rPr>
              <a:t> Monthly_Allowance, PartTime_Income</a:t>
            </a:r>
            <a:endParaRPr lang="en-US" sz="1750" dirty="0"/>
          </a:p>
        </p:txBody>
      </p:sp>
      <p:sp>
        <p:nvSpPr>
          <p:cNvPr id="6" name="Text 4"/>
          <p:cNvSpPr/>
          <p:nvPr/>
        </p:nvSpPr>
        <p:spPr>
          <a:xfrm>
            <a:off x="793790" y="4094917"/>
            <a:ext cx="6244709"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61615C"/>
                </a:solidFill>
                <a:latin typeface="Tomorrow" pitchFamily="34" charset="0"/>
                <a:ea typeface="Tomorrow" pitchFamily="34" charset="-122"/>
                <a:cs typeface="Tomorrow" pitchFamily="34" charset="-120"/>
              </a:rPr>
              <a:t>Spending Categories:</a:t>
            </a:r>
            <a:r>
              <a:rPr lang="en-US" sz="1750" dirty="0">
                <a:solidFill>
                  <a:srgbClr val="61615C"/>
                </a:solidFill>
                <a:latin typeface="Tomorrow" pitchFamily="34" charset="0"/>
                <a:ea typeface="Tomorrow" pitchFamily="34" charset="-122"/>
                <a:cs typeface="Tomorrow" pitchFamily="34" charset="-120"/>
              </a:rPr>
              <a:t> Food_Expenses, Transport_Expenses, Accommodation_Expenses, Entertainment_Expenses, Shopping_Expenses</a:t>
            </a:r>
            <a:endParaRPr lang="en-US" sz="1750" dirty="0"/>
          </a:p>
        </p:txBody>
      </p:sp>
      <p:sp>
        <p:nvSpPr>
          <p:cNvPr id="7" name="Text 5"/>
          <p:cNvSpPr/>
          <p:nvPr/>
        </p:nvSpPr>
        <p:spPr>
          <a:xfrm>
            <a:off x="793790" y="541043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D1D1B"/>
                </a:solidFill>
                <a:latin typeface="Tomorrow Semi Bold" pitchFamily="34" charset="0"/>
                <a:ea typeface="Tomorrow Semi Bold" pitchFamily="34" charset="-122"/>
                <a:cs typeface="Tomorrow Semi Bold" pitchFamily="34" charset="-120"/>
              </a:rPr>
              <a:t>Target Variables:</a:t>
            </a:r>
            <a:endParaRPr lang="en-US" sz="2200" dirty="0"/>
          </a:p>
        </p:txBody>
      </p:sp>
      <p:sp>
        <p:nvSpPr>
          <p:cNvPr id="8" name="Text 6"/>
          <p:cNvSpPr/>
          <p:nvPr/>
        </p:nvSpPr>
        <p:spPr>
          <a:xfrm>
            <a:off x="793790" y="599158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61615C"/>
                </a:solidFill>
                <a:latin typeface="Tomorrow" pitchFamily="34" charset="0"/>
                <a:ea typeface="Tomorrow" pitchFamily="34" charset="-122"/>
                <a:cs typeface="Tomorrow" pitchFamily="34" charset="-120"/>
              </a:rPr>
              <a:t>Budgeting Behavior:</a:t>
            </a:r>
            <a:r>
              <a:rPr lang="en-US" sz="1750" dirty="0">
                <a:solidFill>
                  <a:srgbClr val="61615C"/>
                </a:solidFill>
                <a:latin typeface="Tomorrow" pitchFamily="34" charset="0"/>
                <a:ea typeface="Tomorrow" pitchFamily="34" charset="-122"/>
                <a:cs typeface="Tomorrow" pitchFamily="34" charset="-120"/>
              </a:rPr>
              <a:t> Budget (Yes/No)</a:t>
            </a:r>
            <a:endParaRPr lang="en-US" sz="1750" dirty="0"/>
          </a:p>
        </p:txBody>
      </p:sp>
      <p:sp>
        <p:nvSpPr>
          <p:cNvPr id="9" name="Text 7"/>
          <p:cNvSpPr/>
          <p:nvPr/>
        </p:nvSpPr>
        <p:spPr>
          <a:xfrm>
            <a:off x="793790" y="643378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61615C"/>
                </a:solidFill>
                <a:latin typeface="Tomorrow" pitchFamily="34" charset="0"/>
                <a:ea typeface="Tomorrow" pitchFamily="34" charset="-122"/>
                <a:cs typeface="Tomorrow" pitchFamily="34" charset="-120"/>
              </a:rPr>
              <a:t>Financial Outcome:</a:t>
            </a:r>
            <a:r>
              <a:rPr lang="en-US" sz="1750" dirty="0">
                <a:solidFill>
                  <a:srgbClr val="61615C"/>
                </a:solidFill>
                <a:latin typeface="Tomorrow" pitchFamily="34" charset="0"/>
                <a:ea typeface="Tomorrow" pitchFamily="34" charset="-122"/>
                <a:cs typeface="Tomorrow" pitchFamily="34" charset="-120"/>
              </a:rPr>
              <a:t> Month_End_Leftover</a:t>
            </a:r>
            <a:endParaRPr lang="en-US" sz="1750" dirty="0"/>
          </a:p>
        </p:txBody>
      </p:sp>
      <p:sp>
        <p:nvSpPr>
          <p:cNvPr id="10" name="Text 8"/>
          <p:cNvSpPr/>
          <p:nvPr/>
        </p:nvSpPr>
        <p:spPr>
          <a:xfrm>
            <a:off x="7599521" y="2606635"/>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61615C"/>
                </a:solidFill>
                <a:latin typeface="Tomorrow" pitchFamily="34" charset="0"/>
                <a:ea typeface="Tomorrow" pitchFamily="34" charset="-122"/>
                <a:cs typeface="Tomorrow" pitchFamily="34" charset="-120"/>
              </a:rPr>
              <a:t>The </a:t>
            </a:r>
            <a:r>
              <a:rPr lang="en-US" sz="1750" dirty="0">
                <a:solidFill>
                  <a:srgbClr val="61615C"/>
                </a:solidFill>
                <a:highlight>
                  <a:srgbClr val="EFEFEF"/>
                </a:highlight>
                <a:latin typeface="Consolas" pitchFamily="34" charset="0"/>
                <a:ea typeface="Consolas" pitchFamily="34" charset="-122"/>
                <a:cs typeface="Consolas" pitchFamily="34" charset="-120"/>
              </a:rPr>
              <a:t>student_finance_dataset</a:t>
            </a:r>
            <a:r>
              <a:rPr lang="en-US" sz="1750" dirty="0">
                <a:solidFill>
                  <a:srgbClr val="61615C"/>
                </a:solidFill>
                <a:latin typeface="Tomorrow" pitchFamily="34" charset="0"/>
                <a:ea typeface="Tomorrow" pitchFamily="34" charset="-122"/>
                <a:cs typeface="Tomorrow" pitchFamily="34" charset="-120"/>
              </a:rPr>
              <a:t> provided a rich source of information for our analysis, encompassing various aspects of student financial life.</a:t>
            </a:r>
            <a:endParaRPr lang="en-US" sz="1750" dirty="0"/>
          </a:p>
        </p:txBody>
      </p:sp>
      <p:sp>
        <p:nvSpPr>
          <p:cNvPr id="11" name="Shape 9"/>
          <p:cNvSpPr/>
          <p:nvPr/>
        </p:nvSpPr>
        <p:spPr>
          <a:xfrm>
            <a:off x="7599521" y="3950494"/>
            <a:ext cx="6244709" cy="2052518"/>
          </a:xfrm>
          <a:prstGeom prst="roundRect">
            <a:avLst>
              <a:gd name="adj" fmla="val 1658"/>
            </a:avLst>
          </a:prstGeom>
          <a:solidFill>
            <a:srgbClr val="DADAD7"/>
          </a:solidFill>
          <a:ln/>
        </p:spPr>
      </p:sp>
      <p:pic>
        <p:nvPicPr>
          <p:cNvPr id="12" name="Image 0" descr="preencoded.png"/>
          <p:cNvPicPr>
            <a:picLocks noChangeAspect="1"/>
          </p:cNvPicPr>
          <p:nvPr/>
        </p:nvPicPr>
        <p:blipFill>
          <a:blip r:embed="rId3"/>
          <a:stretch>
            <a:fillRect/>
          </a:stretch>
        </p:blipFill>
        <p:spPr>
          <a:xfrm>
            <a:off x="7826335" y="4302204"/>
            <a:ext cx="283488" cy="226814"/>
          </a:xfrm>
          <a:prstGeom prst="rect">
            <a:avLst/>
          </a:prstGeom>
        </p:spPr>
      </p:pic>
      <p:sp>
        <p:nvSpPr>
          <p:cNvPr id="13" name="Text 10"/>
          <p:cNvSpPr/>
          <p:nvPr/>
        </p:nvSpPr>
        <p:spPr>
          <a:xfrm>
            <a:off x="8336637" y="4233982"/>
            <a:ext cx="5280779" cy="1451610"/>
          </a:xfrm>
          <a:prstGeom prst="rect">
            <a:avLst/>
          </a:prstGeom>
          <a:noFill/>
          <a:ln/>
        </p:spPr>
        <p:txBody>
          <a:bodyPr wrap="square" lIns="0" tIns="0" rIns="0" bIns="0" rtlCol="0" anchor="t"/>
          <a:lstStyle/>
          <a:p>
            <a:pPr marL="0" indent="0" algn="l">
              <a:lnSpc>
                <a:spcPts val="2850"/>
              </a:lnSpc>
              <a:buNone/>
            </a:pPr>
            <a:r>
              <a:rPr lang="en-US" sz="1750" b="1" dirty="0">
                <a:solidFill>
                  <a:srgbClr val="000000"/>
                </a:solidFill>
                <a:latin typeface="Tomorrow" pitchFamily="34" charset="0"/>
                <a:ea typeface="Tomorrow" pitchFamily="34" charset="-122"/>
                <a:cs typeface="Tomorrow" pitchFamily="34" charset="-120"/>
              </a:rPr>
              <a:t>Initial State:</a:t>
            </a:r>
            <a:r>
              <a:rPr lang="en-US" sz="1750" dirty="0">
                <a:solidFill>
                  <a:srgbClr val="000000"/>
                </a:solidFill>
                <a:latin typeface="Tomorrow" pitchFamily="34" charset="0"/>
                <a:ea typeface="Tomorrow" pitchFamily="34" charset="-122"/>
                <a:cs typeface="Tomorrow" pitchFamily="34" charset="-120"/>
              </a:rPr>
              <a:t> The raw dataset presented challenges, including numerous missing values and inconsistencies, which necessitated rigorous cleaning prior to analysis.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39735" y="581144"/>
            <a:ext cx="7520702" cy="660440"/>
          </a:xfrm>
          <a:prstGeom prst="rect">
            <a:avLst/>
          </a:prstGeom>
          <a:noFill/>
          <a:ln/>
        </p:spPr>
        <p:txBody>
          <a:bodyPr wrap="none" lIns="0" tIns="0" rIns="0" bIns="0" rtlCol="0" anchor="t"/>
          <a:lstStyle/>
          <a:p>
            <a:pPr marL="0" indent="0" algn="l">
              <a:lnSpc>
                <a:spcPts val="5200"/>
              </a:lnSpc>
              <a:buNone/>
            </a:pPr>
            <a:r>
              <a:rPr lang="en-US" sz="4150" dirty="0">
                <a:solidFill>
                  <a:srgbClr val="1D1D1B"/>
                </a:solidFill>
                <a:latin typeface="Tomorrow Semi Bold" pitchFamily="34" charset="0"/>
                <a:ea typeface="Tomorrow Semi Bold" pitchFamily="34" charset="-122"/>
                <a:cs typeface="Tomorrow Semi Bold" pitchFamily="34" charset="-120"/>
              </a:rPr>
              <a:t>Data Preprocessing Pipeline</a:t>
            </a:r>
            <a:endParaRPr lang="en-US" sz="4150" dirty="0"/>
          </a:p>
        </p:txBody>
      </p:sp>
      <p:sp>
        <p:nvSpPr>
          <p:cNvPr id="3" name="Shape 1"/>
          <p:cNvSpPr/>
          <p:nvPr/>
        </p:nvSpPr>
        <p:spPr>
          <a:xfrm>
            <a:off x="977503" y="1558528"/>
            <a:ext cx="22860" cy="6091476"/>
          </a:xfrm>
          <a:prstGeom prst="roundRect">
            <a:avLst>
              <a:gd name="adj" fmla="val 138692"/>
            </a:avLst>
          </a:prstGeom>
          <a:solidFill>
            <a:srgbClr val="D6D0D0"/>
          </a:solidFill>
          <a:ln/>
        </p:spPr>
      </p:sp>
      <p:sp>
        <p:nvSpPr>
          <p:cNvPr id="4" name="Shape 2"/>
          <p:cNvSpPr/>
          <p:nvPr/>
        </p:nvSpPr>
        <p:spPr>
          <a:xfrm>
            <a:off x="1192411" y="1784866"/>
            <a:ext cx="634008" cy="22860"/>
          </a:xfrm>
          <a:prstGeom prst="roundRect">
            <a:avLst>
              <a:gd name="adj" fmla="val 138692"/>
            </a:avLst>
          </a:prstGeom>
          <a:solidFill>
            <a:srgbClr val="D6D0D0"/>
          </a:solidFill>
          <a:ln/>
        </p:spPr>
      </p:sp>
      <p:sp>
        <p:nvSpPr>
          <p:cNvPr id="5" name="Shape 3"/>
          <p:cNvSpPr/>
          <p:nvPr/>
        </p:nvSpPr>
        <p:spPr>
          <a:xfrm>
            <a:off x="739735" y="1558528"/>
            <a:ext cx="475536" cy="475536"/>
          </a:xfrm>
          <a:prstGeom prst="roundRect">
            <a:avLst>
              <a:gd name="adj" fmla="val 6667"/>
            </a:avLst>
          </a:prstGeom>
          <a:solidFill>
            <a:srgbClr val="F0EAEA"/>
          </a:solidFill>
          <a:ln/>
        </p:spPr>
      </p:sp>
      <p:sp>
        <p:nvSpPr>
          <p:cNvPr id="6" name="Text 4"/>
          <p:cNvSpPr/>
          <p:nvPr/>
        </p:nvSpPr>
        <p:spPr>
          <a:xfrm>
            <a:off x="819031" y="1598176"/>
            <a:ext cx="316944" cy="396240"/>
          </a:xfrm>
          <a:prstGeom prst="rect">
            <a:avLst/>
          </a:prstGeom>
          <a:noFill/>
          <a:ln/>
        </p:spPr>
        <p:txBody>
          <a:bodyPr wrap="none" lIns="0" tIns="0" rIns="0" bIns="0" rtlCol="0" anchor="t"/>
          <a:lstStyle/>
          <a:p>
            <a:pPr marL="0" indent="0" algn="ctr">
              <a:lnSpc>
                <a:spcPts val="2450"/>
              </a:lnSpc>
              <a:buNone/>
            </a:pPr>
            <a:r>
              <a:rPr lang="en-US" sz="2450" dirty="0">
                <a:solidFill>
                  <a:srgbClr val="61615C"/>
                </a:solidFill>
                <a:latin typeface="Tomorrow Semi Bold" pitchFamily="34" charset="0"/>
                <a:ea typeface="Tomorrow Semi Bold" pitchFamily="34" charset="-122"/>
                <a:cs typeface="Tomorrow Semi Bold" pitchFamily="34" charset="-120"/>
              </a:rPr>
              <a:t>1</a:t>
            </a:r>
            <a:endParaRPr lang="en-US" sz="2450" dirty="0"/>
          </a:p>
        </p:txBody>
      </p:sp>
      <p:sp>
        <p:nvSpPr>
          <p:cNvPr id="7" name="Text 5"/>
          <p:cNvSpPr/>
          <p:nvPr/>
        </p:nvSpPr>
        <p:spPr>
          <a:xfrm>
            <a:off x="2034302" y="1631156"/>
            <a:ext cx="3413879" cy="330160"/>
          </a:xfrm>
          <a:prstGeom prst="rect">
            <a:avLst/>
          </a:prstGeom>
          <a:noFill/>
          <a:ln/>
        </p:spPr>
        <p:txBody>
          <a:bodyPr wrap="none" lIns="0" tIns="0" rIns="0" bIns="0" rtlCol="0" anchor="t"/>
          <a:lstStyle/>
          <a:p>
            <a:pPr marL="0" indent="0" algn="l">
              <a:lnSpc>
                <a:spcPts val="2600"/>
              </a:lnSpc>
              <a:buNone/>
            </a:pPr>
            <a:r>
              <a:rPr lang="en-US" sz="2050" dirty="0">
                <a:solidFill>
                  <a:srgbClr val="61615C"/>
                </a:solidFill>
                <a:latin typeface="Tomorrow Semi Bold" pitchFamily="34" charset="0"/>
                <a:ea typeface="Tomorrow Semi Bold" pitchFamily="34" charset="-122"/>
                <a:cs typeface="Tomorrow Semi Bold" pitchFamily="34" charset="-120"/>
              </a:rPr>
              <a:t>Missing Value Imputation</a:t>
            </a:r>
            <a:endParaRPr lang="en-US" sz="2050" dirty="0"/>
          </a:p>
        </p:txBody>
      </p:sp>
      <p:sp>
        <p:nvSpPr>
          <p:cNvPr id="8" name="Text 6"/>
          <p:cNvSpPr/>
          <p:nvPr/>
        </p:nvSpPr>
        <p:spPr>
          <a:xfrm>
            <a:off x="2034302" y="2088118"/>
            <a:ext cx="11856363" cy="676275"/>
          </a:xfrm>
          <a:prstGeom prst="rect">
            <a:avLst/>
          </a:prstGeom>
          <a:noFill/>
          <a:ln/>
        </p:spPr>
        <p:txBody>
          <a:bodyPr wrap="square" lIns="0" tIns="0" rIns="0" bIns="0" rtlCol="0" anchor="t"/>
          <a:lstStyle/>
          <a:p>
            <a:pPr marL="0" indent="0" algn="l">
              <a:lnSpc>
                <a:spcPts val="2650"/>
              </a:lnSpc>
              <a:buNone/>
            </a:pPr>
            <a:r>
              <a:rPr lang="en-US" sz="1650" dirty="0">
                <a:solidFill>
                  <a:srgbClr val="61615C"/>
                </a:solidFill>
                <a:latin typeface="Tomorrow" pitchFamily="34" charset="0"/>
                <a:ea typeface="Tomorrow" pitchFamily="34" charset="-122"/>
                <a:cs typeface="Tomorrow" pitchFamily="34" charset="-120"/>
              </a:rPr>
              <a:t>N/A values in numerical columns like </a:t>
            </a:r>
            <a:r>
              <a:rPr lang="en-US" sz="1650" dirty="0">
                <a:solidFill>
                  <a:srgbClr val="61615C"/>
                </a:solidFill>
                <a:highlight>
                  <a:srgbClr val="EFEFEF"/>
                </a:highlight>
                <a:latin typeface="Consolas" pitchFamily="34" charset="0"/>
                <a:ea typeface="Consolas" pitchFamily="34" charset="-122"/>
                <a:cs typeface="Consolas" pitchFamily="34" charset="-120"/>
              </a:rPr>
              <a:t>PartTime_Income</a:t>
            </a:r>
            <a:r>
              <a:rPr lang="en-US" sz="1650" dirty="0">
                <a:solidFill>
                  <a:srgbClr val="61615C"/>
                </a:solidFill>
                <a:latin typeface="Tomorrow" pitchFamily="34" charset="0"/>
                <a:ea typeface="Tomorrow" pitchFamily="34" charset="-122"/>
                <a:cs typeface="Tomorrow" pitchFamily="34" charset="-120"/>
              </a:rPr>
              <a:t> were imputed using the respective column means to maintain data integrity and prevent analytical bias.</a:t>
            </a:r>
            <a:endParaRPr lang="en-US" sz="1650" dirty="0"/>
          </a:p>
        </p:txBody>
      </p:sp>
      <p:sp>
        <p:nvSpPr>
          <p:cNvPr id="9" name="Shape 7"/>
          <p:cNvSpPr/>
          <p:nvPr/>
        </p:nvSpPr>
        <p:spPr>
          <a:xfrm>
            <a:off x="1192411" y="3413403"/>
            <a:ext cx="634008" cy="22860"/>
          </a:xfrm>
          <a:prstGeom prst="roundRect">
            <a:avLst>
              <a:gd name="adj" fmla="val 138692"/>
            </a:avLst>
          </a:prstGeom>
          <a:solidFill>
            <a:srgbClr val="D6D0D0"/>
          </a:solidFill>
          <a:ln/>
        </p:spPr>
      </p:sp>
      <p:sp>
        <p:nvSpPr>
          <p:cNvPr id="10" name="Shape 8"/>
          <p:cNvSpPr/>
          <p:nvPr/>
        </p:nvSpPr>
        <p:spPr>
          <a:xfrm>
            <a:off x="739735" y="3187065"/>
            <a:ext cx="475536" cy="475536"/>
          </a:xfrm>
          <a:prstGeom prst="roundRect">
            <a:avLst>
              <a:gd name="adj" fmla="val 6667"/>
            </a:avLst>
          </a:prstGeom>
          <a:solidFill>
            <a:srgbClr val="F0EAEA"/>
          </a:solidFill>
          <a:ln/>
        </p:spPr>
      </p:sp>
      <p:sp>
        <p:nvSpPr>
          <p:cNvPr id="11" name="Text 9"/>
          <p:cNvSpPr/>
          <p:nvPr/>
        </p:nvSpPr>
        <p:spPr>
          <a:xfrm>
            <a:off x="819031" y="3226713"/>
            <a:ext cx="316944" cy="396240"/>
          </a:xfrm>
          <a:prstGeom prst="rect">
            <a:avLst/>
          </a:prstGeom>
          <a:noFill/>
          <a:ln/>
        </p:spPr>
        <p:txBody>
          <a:bodyPr wrap="none" lIns="0" tIns="0" rIns="0" bIns="0" rtlCol="0" anchor="t"/>
          <a:lstStyle/>
          <a:p>
            <a:pPr marL="0" indent="0" algn="ctr">
              <a:lnSpc>
                <a:spcPts val="2450"/>
              </a:lnSpc>
              <a:buNone/>
            </a:pPr>
            <a:r>
              <a:rPr lang="en-US" sz="2450" dirty="0">
                <a:solidFill>
                  <a:srgbClr val="61615C"/>
                </a:solidFill>
                <a:latin typeface="Tomorrow Semi Bold" pitchFamily="34" charset="0"/>
                <a:ea typeface="Tomorrow Semi Bold" pitchFamily="34" charset="-122"/>
                <a:cs typeface="Tomorrow Semi Bold" pitchFamily="34" charset="-120"/>
              </a:rPr>
              <a:t>2</a:t>
            </a:r>
            <a:endParaRPr lang="en-US" sz="2450" dirty="0"/>
          </a:p>
        </p:txBody>
      </p:sp>
      <p:sp>
        <p:nvSpPr>
          <p:cNvPr id="12" name="Text 10"/>
          <p:cNvSpPr/>
          <p:nvPr/>
        </p:nvSpPr>
        <p:spPr>
          <a:xfrm>
            <a:off x="2034302" y="3259693"/>
            <a:ext cx="2641997" cy="330160"/>
          </a:xfrm>
          <a:prstGeom prst="rect">
            <a:avLst/>
          </a:prstGeom>
          <a:noFill/>
          <a:ln/>
        </p:spPr>
        <p:txBody>
          <a:bodyPr wrap="none" lIns="0" tIns="0" rIns="0" bIns="0" rtlCol="0" anchor="t"/>
          <a:lstStyle/>
          <a:p>
            <a:pPr marL="0" indent="0" algn="l">
              <a:lnSpc>
                <a:spcPts val="2600"/>
              </a:lnSpc>
              <a:buNone/>
            </a:pPr>
            <a:r>
              <a:rPr lang="en-US" sz="2050" dirty="0">
                <a:solidFill>
                  <a:srgbClr val="61615C"/>
                </a:solidFill>
                <a:latin typeface="Tomorrow Semi Bold" pitchFamily="34" charset="0"/>
                <a:ea typeface="Tomorrow Semi Bold" pitchFamily="34" charset="-122"/>
                <a:cs typeface="Tomorrow Semi Bold" pitchFamily="34" charset="-120"/>
              </a:rPr>
              <a:t>Outlier Removal</a:t>
            </a:r>
            <a:endParaRPr lang="en-US" sz="2050" dirty="0"/>
          </a:p>
        </p:txBody>
      </p:sp>
      <p:sp>
        <p:nvSpPr>
          <p:cNvPr id="13" name="Text 11"/>
          <p:cNvSpPr/>
          <p:nvPr/>
        </p:nvSpPr>
        <p:spPr>
          <a:xfrm>
            <a:off x="2034302" y="3716655"/>
            <a:ext cx="11856363" cy="676275"/>
          </a:xfrm>
          <a:prstGeom prst="rect">
            <a:avLst/>
          </a:prstGeom>
          <a:noFill/>
          <a:ln/>
        </p:spPr>
        <p:txBody>
          <a:bodyPr wrap="square" lIns="0" tIns="0" rIns="0" bIns="0" rtlCol="0" anchor="t"/>
          <a:lstStyle/>
          <a:p>
            <a:pPr marL="0" indent="0" algn="l">
              <a:lnSpc>
                <a:spcPts val="2650"/>
              </a:lnSpc>
              <a:buNone/>
            </a:pPr>
            <a:r>
              <a:rPr lang="en-US" sz="1650" dirty="0">
                <a:solidFill>
                  <a:srgbClr val="61615C"/>
                </a:solidFill>
                <a:latin typeface="Tomorrow" pitchFamily="34" charset="0"/>
                <a:ea typeface="Tomorrow" pitchFamily="34" charset="-122"/>
                <a:cs typeface="Tomorrow" pitchFamily="34" charset="-120"/>
              </a:rPr>
              <a:t>The Interquartile Range (IQR) method was applied to identify and mitigate the impact of extreme values in critical columns such as </a:t>
            </a:r>
            <a:r>
              <a:rPr lang="en-US" sz="1650" dirty="0">
                <a:solidFill>
                  <a:srgbClr val="61615C"/>
                </a:solidFill>
                <a:highlight>
                  <a:srgbClr val="EFEFEF"/>
                </a:highlight>
                <a:latin typeface="Consolas" pitchFamily="34" charset="0"/>
                <a:ea typeface="Consolas" pitchFamily="34" charset="-122"/>
                <a:cs typeface="Consolas" pitchFamily="34" charset="-120"/>
              </a:rPr>
              <a:t>Monthly_Allowance</a:t>
            </a:r>
            <a:r>
              <a:rPr lang="en-US" sz="1650" dirty="0">
                <a:solidFill>
                  <a:srgbClr val="61615C"/>
                </a:solidFill>
                <a:latin typeface="Tomorrow" pitchFamily="34" charset="0"/>
                <a:ea typeface="Tomorrow" pitchFamily="34" charset="-122"/>
                <a:cs typeface="Tomorrow" pitchFamily="34" charset="-120"/>
              </a:rPr>
              <a:t>, ensuring robust statistical analysis.</a:t>
            </a:r>
            <a:endParaRPr lang="en-US" sz="1650" dirty="0"/>
          </a:p>
        </p:txBody>
      </p:sp>
      <p:sp>
        <p:nvSpPr>
          <p:cNvPr id="14" name="Shape 12"/>
          <p:cNvSpPr/>
          <p:nvPr/>
        </p:nvSpPr>
        <p:spPr>
          <a:xfrm>
            <a:off x="1192411" y="5041940"/>
            <a:ext cx="634008" cy="22860"/>
          </a:xfrm>
          <a:prstGeom prst="roundRect">
            <a:avLst>
              <a:gd name="adj" fmla="val 138692"/>
            </a:avLst>
          </a:prstGeom>
          <a:solidFill>
            <a:srgbClr val="D6D0D0"/>
          </a:solidFill>
          <a:ln/>
        </p:spPr>
      </p:sp>
      <p:sp>
        <p:nvSpPr>
          <p:cNvPr id="15" name="Shape 13"/>
          <p:cNvSpPr/>
          <p:nvPr/>
        </p:nvSpPr>
        <p:spPr>
          <a:xfrm>
            <a:off x="739735" y="4815602"/>
            <a:ext cx="475536" cy="475536"/>
          </a:xfrm>
          <a:prstGeom prst="roundRect">
            <a:avLst>
              <a:gd name="adj" fmla="val 6667"/>
            </a:avLst>
          </a:prstGeom>
          <a:solidFill>
            <a:srgbClr val="F0EAEA"/>
          </a:solidFill>
          <a:ln/>
        </p:spPr>
      </p:sp>
      <p:sp>
        <p:nvSpPr>
          <p:cNvPr id="16" name="Text 14"/>
          <p:cNvSpPr/>
          <p:nvPr/>
        </p:nvSpPr>
        <p:spPr>
          <a:xfrm>
            <a:off x="819031" y="4855250"/>
            <a:ext cx="316944" cy="396240"/>
          </a:xfrm>
          <a:prstGeom prst="rect">
            <a:avLst/>
          </a:prstGeom>
          <a:noFill/>
          <a:ln/>
        </p:spPr>
        <p:txBody>
          <a:bodyPr wrap="none" lIns="0" tIns="0" rIns="0" bIns="0" rtlCol="0" anchor="t"/>
          <a:lstStyle/>
          <a:p>
            <a:pPr marL="0" indent="0" algn="ctr">
              <a:lnSpc>
                <a:spcPts val="2450"/>
              </a:lnSpc>
              <a:buNone/>
            </a:pPr>
            <a:r>
              <a:rPr lang="en-US" sz="2450" dirty="0">
                <a:solidFill>
                  <a:srgbClr val="61615C"/>
                </a:solidFill>
                <a:latin typeface="Tomorrow Semi Bold" pitchFamily="34" charset="0"/>
                <a:ea typeface="Tomorrow Semi Bold" pitchFamily="34" charset="-122"/>
                <a:cs typeface="Tomorrow Semi Bold" pitchFamily="34" charset="-120"/>
              </a:rPr>
              <a:t>3</a:t>
            </a:r>
            <a:endParaRPr lang="en-US" sz="2450" dirty="0"/>
          </a:p>
        </p:txBody>
      </p:sp>
      <p:sp>
        <p:nvSpPr>
          <p:cNvPr id="17" name="Text 15"/>
          <p:cNvSpPr/>
          <p:nvPr/>
        </p:nvSpPr>
        <p:spPr>
          <a:xfrm>
            <a:off x="2034302" y="4888230"/>
            <a:ext cx="2852380" cy="330160"/>
          </a:xfrm>
          <a:prstGeom prst="rect">
            <a:avLst/>
          </a:prstGeom>
          <a:noFill/>
          <a:ln/>
        </p:spPr>
        <p:txBody>
          <a:bodyPr wrap="none" lIns="0" tIns="0" rIns="0" bIns="0" rtlCol="0" anchor="t"/>
          <a:lstStyle/>
          <a:p>
            <a:pPr marL="0" indent="0" algn="l">
              <a:lnSpc>
                <a:spcPts val="2600"/>
              </a:lnSpc>
              <a:buNone/>
            </a:pPr>
            <a:r>
              <a:rPr lang="en-US" sz="2050" dirty="0">
                <a:solidFill>
                  <a:srgbClr val="61615C"/>
                </a:solidFill>
                <a:latin typeface="Tomorrow Semi Bold" pitchFamily="34" charset="0"/>
                <a:ea typeface="Tomorrow Semi Bold" pitchFamily="34" charset="-122"/>
                <a:cs typeface="Tomorrow Semi Bold" pitchFamily="34" charset="-120"/>
              </a:rPr>
              <a:t>Categorical Encoding</a:t>
            </a:r>
            <a:endParaRPr lang="en-US" sz="2050" dirty="0"/>
          </a:p>
        </p:txBody>
      </p:sp>
      <p:sp>
        <p:nvSpPr>
          <p:cNvPr id="18" name="Text 16"/>
          <p:cNvSpPr/>
          <p:nvPr/>
        </p:nvSpPr>
        <p:spPr>
          <a:xfrm>
            <a:off x="2034302" y="5345192"/>
            <a:ext cx="11856363" cy="676275"/>
          </a:xfrm>
          <a:prstGeom prst="rect">
            <a:avLst/>
          </a:prstGeom>
          <a:noFill/>
          <a:ln/>
        </p:spPr>
        <p:txBody>
          <a:bodyPr wrap="square" lIns="0" tIns="0" rIns="0" bIns="0" rtlCol="0" anchor="t"/>
          <a:lstStyle/>
          <a:p>
            <a:pPr marL="0" indent="0" algn="l">
              <a:lnSpc>
                <a:spcPts val="2650"/>
              </a:lnSpc>
              <a:buNone/>
            </a:pPr>
            <a:r>
              <a:rPr lang="en-US" sz="1650" dirty="0">
                <a:solidFill>
                  <a:srgbClr val="61615C"/>
                </a:solidFill>
                <a:latin typeface="Tomorrow" pitchFamily="34" charset="0"/>
                <a:ea typeface="Tomorrow" pitchFamily="34" charset="-122"/>
                <a:cs typeface="Tomorrow" pitchFamily="34" charset="-120"/>
              </a:rPr>
              <a:t>Non-numerical variables like </a:t>
            </a:r>
            <a:r>
              <a:rPr lang="en-US" sz="1650" dirty="0">
                <a:solidFill>
                  <a:srgbClr val="61615C"/>
                </a:solidFill>
                <a:highlight>
                  <a:srgbClr val="EFEFEF"/>
                </a:highlight>
                <a:latin typeface="Consolas" pitchFamily="34" charset="0"/>
                <a:ea typeface="Consolas" pitchFamily="34" charset="-122"/>
                <a:cs typeface="Consolas" pitchFamily="34" charset="-120"/>
              </a:rPr>
              <a:t>Gender</a:t>
            </a:r>
            <a:r>
              <a:rPr lang="en-US" sz="1650" dirty="0">
                <a:solidFill>
                  <a:srgbClr val="61615C"/>
                </a:solidFill>
                <a:latin typeface="Tomorrow" pitchFamily="34" charset="0"/>
                <a:ea typeface="Tomorrow" pitchFamily="34" charset="-122"/>
                <a:cs typeface="Tomorrow" pitchFamily="34" charset="-120"/>
              </a:rPr>
              <a:t> and </a:t>
            </a:r>
            <a:r>
              <a:rPr lang="en-US" sz="1650" dirty="0">
                <a:solidFill>
                  <a:srgbClr val="61615C"/>
                </a:solidFill>
                <a:highlight>
                  <a:srgbClr val="EFEFEF"/>
                </a:highlight>
                <a:latin typeface="Consolas" pitchFamily="34" charset="0"/>
                <a:ea typeface="Consolas" pitchFamily="34" charset="-122"/>
                <a:cs typeface="Consolas" pitchFamily="34" charset="-120"/>
              </a:rPr>
              <a:t>Budget</a:t>
            </a:r>
            <a:r>
              <a:rPr lang="en-US" sz="1650" dirty="0">
                <a:solidFill>
                  <a:srgbClr val="61615C"/>
                </a:solidFill>
                <a:latin typeface="Tomorrow" pitchFamily="34" charset="0"/>
                <a:ea typeface="Tomorrow" pitchFamily="34" charset="-122"/>
                <a:cs typeface="Tomorrow" pitchFamily="34" charset="-120"/>
              </a:rPr>
              <a:t> were transformed into binary numerical formats (0/1) to facilitate compatibility with quantitative analysis methods.</a:t>
            </a:r>
            <a:endParaRPr lang="en-US" sz="1650" dirty="0"/>
          </a:p>
        </p:txBody>
      </p:sp>
      <p:sp>
        <p:nvSpPr>
          <p:cNvPr id="19" name="Shape 17"/>
          <p:cNvSpPr/>
          <p:nvPr/>
        </p:nvSpPr>
        <p:spPr>
          <a:xfrm>
            <a:off x="1192411" y="6670477"/>
            <a:ext cx="634008" cy="22860"/>
          </a:xfrm>
          <a:prstGeom prst="roundRect">
            <a:avLst>
              <a:gd name="adj" fmla="val 138692"/>
            </a:avLst>
          </a:prstGeom>
          <a:solidFill>
            <a:srgbClr val="D6D0D0"/>
          </a:solidFill>
          <a:ln/>
        </p:spPr>
      </p:sp>
      <p:sp>
        <p:nvSpPr>
          <p:cNvPr id="20" name="Shape 18"/>
          <p:cNvSpPr/>
          <p:nvPr/>
        </p:nvSpPr>
        <p:spPr>
          <a:xfrm>
            <a:off x="739735" y="6444139"/>
            <a:ext cx="475536" cy="475536"/>
          </a:xfrm>
          <a:prstGeom prst="roundRect">
            <a:avLst>
              <a:gd name="adj" fmla="val 6667"/>
            </a:avLst>
          </a:prstGeom>
          <a:solidFill>
            <a:srgbClr val="F0EAEA"/>
          </a:solidFill>
          <a:ln/>
        </p:spPr>
      </p:sp>
      <p:sp>
        <p:nvSpPr>
          <p:cNvPr id="21" name="Text 19"/>
          <p:cNvSpPr/>
          <p:nvPr/>
        </p:nvSpPr>
        <p:spPr>
          <a:xfrm>
            <a:off x="819031" y="6483787"/>
            <a:ext cx="316944" cy="396240"/>
          </a:xfrm>
          <a:prstGeom prst="rect">
            <a:avLst/>
          </a:prstGeom>
          <a:noFill/>
          <a:ln/>
        </p:spPr>
        <p:txBody>
          <a:bodyPr wrap="none" lIns="0" tIns="0" rIns="0" bIns="0" rtlCol="0" anchor="t"/>
          <a:lstStyle/>
          <a:p>
            <a:pPr marL="0" indent="0" algn="ctr">
              <a:lnSpc>
                <a:spcPts val="2450"/>
              </a:lnSpc>
              <a:buNone/>
            </a:pPr>
            <a:r>
              <a:rPr lang="en-US" sz="2450" dirty="0">
                <a:solidFill>
                  <a:srgbClr val="61615C"/>
                </a:solidFill>
                <a:latin typeface="Tomorrow Semi Bold" pitchFamily="34" charset="0"/>
                <a:ea typeface="Tomorrow Semi Bold" pitchFamily="34" charset="-122"/>
                <a:cs typeface="Tomorrow Semi Bold" pitchFamily="34" charset="-120"/>
              </a:rPr>
              <a:t>4</a:t>
            </a:r>
            <a:endParaRPr lang="en-US" sz="2450" dirty="0"/>
          </a:p>
        </p:txBody>
      </p:sp>
      <p:sp>
        <p:nvSpPr>
          <p:cNvPr id="22" name="Text 20"/>
          <p:cNvSpPr/>
          <p:nvPr/>
        </p:nvSpPr>
        <p:spPr>
          <a:xfrm>
            <a:off x="2034302" y="6516767"/>
            <a:ext cx="2641997" cy="330160"/>
          </a:xfrm>
          <a:prstGeom prst="rect">
            <a:avLst/>
          </a:prstGeom>
          <a:noFill/>
          <a:ln/>
        </p:spPr>
        <p:txBody>
          <a:bodyPr wrap="none" lIns="0" tIns="0" rIns="0" bIns="0" rtlCol="0" anchor="t"/>
          <a:lstStyle/>
          <a:p>
            <a:pPr marL="0" indent="0" algn="l">
              <a:lnSpc>
                <a:spcPts val="2600"/>
              </a:lnSpc>
              <a:buNone/>
            </a:pPr>
            <a:r>
              <a:rPr lang="en-US" sz="2050" dirty="0">
                <a:solidFill>
                  <a:srgbClr val="61615C"/>
                </a:solidFill>
                <a:latin typeface="Tomorrow Semi Bold" pitchFamily="34" charset="0"/>
                <a:ea typeface="Tomorrow Semi Bold" pitchFamily="34" charset="-122"/>
                <a:cs typeface="Tomorrow Semi Bold" pitchFamily="34" charset="-120"/>
              </a:rPr>
              <a:t>Normalization</a:t>
            </a:r>
            <a:endParaRPr lang="en-US" sz="2050" dirty="0"/>
          </a:p>
        </p:txBody>
      </p:sp>
      <p:sp>
        <p:nvSpPr>
          <p:cNvPr id="23" name="Text 21"/>
          <p:cNvSpPr/>
          <p:nvPr/>
        </p:nvSpPr>
        <p:spPr>
          <a:xfrm>
            <a:off x="2034302" y="6973729"/>
            <a:ext cx="11856363" cy="676275"/>
          </a:xfrm>
          <a:prstGeom prst="rect">
            <a:avLst/>
          </a:prstGeom>
          <a:noFill/>
          <a:ln/>
        </p:spPr>
        <p:txBody>
          <a:bodyPr wrap="square" lIns="0" tIns="0" rIns="0" bIns="0" rtlCol="0" anchor="t"/>
          <a:lstStyle/>
          <a:p>
            <a:pPr marL="0" indent="0" algn="l">
              <a:lnSpc>
                <a:spcPts val="2650"/>
              </a:lnSpc>
              <a:buNone/>
            </a:pPr>
            <a:r>
              <a:rPr lang="en-US" sz="1650" dirty="0">
                <a:solidFill>
                  <a:srgbClr val="61615C"/>
                </a:solidFill>
                <a:latin typeface="Tomorrow" pitchFamily="34" charset="0"/>
                <a:ea typeface="Tomorrow" pitchFamily="34" charset="-122"/>
                <a:cs typeface="Tomorrow" pitchFamily="34" charset="-120"/>
              </a:rPr>
              <a:t>Key numerical features, including </a:t>
            </a:r>
            <a:r>
              <a:rPr lang="en-US" sz="1650" dirty="0">
                <a:solidFill>
                  <a:srgbClr val="61615C"/>
                </a:solidFill>
                <a:highlight>
                  <a:srgbClr val="EFEFEF"/>
                </a:highlight>
                <a:latin typeface="Consolas" pitchFamily="34" charset="0"/>
                <a:ea typeface="Consolas" pitchFamily="34" charset="-122"/>
                <a:cs typeface="Consolas" pitchFamily="34" charset="-120"/>
              </a:rPr>
              <a:t>Age</a:t>
            </a:r>
            <a:r>
              <a:rPr lang="en-US" sz="1650" dirty="0">
                <a:solidFill>
                  <a:srgbClr val="61615C"/>
                </a:solidFill>
                <a:latin typeface="Tomorrow" pitchFamily="34" charset="0"/>
                <a:ea typeface="Tomorrow" pitchFamily="34" charset="-122"/>
                <a:cs typeface="Tomorrow" pitchFamily="34" charset="-120"/>
              </a:rPr>
              <a:t> and </a:t>
            </a:r>
            <a:r>
              <a:rPr lang="en-US" sz="1650" dirty="0">
                <a:solidFill>
                  <a:srgbClr val="61615C"/>
                </a:solidFill>
                <a:highlight>
                  <a:srgbClr val="EFEFEF"/>
                </a:highlight>
                <a:latin typeface="Consolas" pitchFamily="34" charset="0"/>
                <a:ea typeface="Consolas" pitchFamily="34" charset="-122"/>
                <a:cs typeface="Consolas" pitchFamily="34" charset="-120"/>
              </a:rPr>
              <a:t>Monthly_Allowance</a:t>
            </a:r>
            <a:r>
              <a:rPr lang="en-US" sz="1650" dirty="0">
                <a:solidFill>
                  <a:srgbClr val="61615C"/>
                </a:solidFill>
                <a:latin typeface="Tomorrow" pitchFamily="34" charset="0"/>
                <a:ea typeface="Tomorrow" pitchFamily="34" charset="-122"/>
                <a:cs typeface="Tomorrow" pitchFamily="34" charset="-120"/>
              </a:rPr>
              <a:t>, were scaled to a uniform 0-1 range. This step is crucial for preparing data for certain machine learning models.</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05063" y="399931"/>
            <a:ext cx="5720596" cy="450890"/>
          </a:xfrm>
          <a:prstGeom prst="rect">
            <a:avLst/>
          </a:prstGeom>
          <a:noFill/>
          <a:ln/>
        </p:spPr>
        <p:txBody>
          <a:bodyPr wrap="none" lIns="0" tIns="0" rIns="0" bIns="0" rtlCol="0" anchor="t"/>
          <a:lstStyle/>
          <a:p>
            <a:pPr marL="0" indent="0" algn="l">
              <a:lnSpc>
                <a:spcPts val="3550"/>
              </a:lnSpc>
              <a:buNone/>
            </a:pPr>
            <a:r>
              <a:rPr lang="en-US" sz="2800" dirty="0"/>
              <a:t>Removing Outliers</a:t>
            </a:r>
          </a:p>
        </p:txBody>
      </p:sp>
      <p:sp>
        <p:nvSpPr>
          <p:cNvPr id="6" name="Text 4"/>
          <p:cNvSpPr/>
          <p:nvPr/>
        </p:nvSpPr>
        <p:spPr>
          <a:xfrm>
            <a:off x="3787497" y="1247656"/>
            <a:ext cx="173117" cy="216456"/>
          </a:xfrm>
          <a:prstGeom prst="rect">
            <a:avLst/>
          </a:prstGeom>
          <a:noFill/>
          <a:ln/>
        </p:spPr>
        <p:txBody>
          <a:bodyPr wrap="none" lIns="0" tIns="0" rIns="0" bIns="0" rtlCol="0" anchor="t"/>
          <a:lstStyle/>
          <a:p>
            <a:pPr marL="0" indent="0" algn="l">
              <a:lnSpc>
                <a:spcPts val="2150"/>
              </a:lnSpc>
              <a:buNone/>
            </a:pPr>
            <a:r>
              <a:rPr lang="en-US" sz="1350" dirty="0">
                <a:solidFill>
                  <a:srgbClr val="FFFFFF"/>
                </a:solidFill>
                <a:latin typeface="Tomorrow Semi Bold" pitchFamily="34" charset="0"/>
                <a:ea typeface="Tomorrow Semi Bold" pitchFamily="34" charset="-122"/>
                <a:cs typeface="Tomorrow Semi Bold" pitchFamily="34" charset="-120"/>
              </a:rPr>
              <a:t>1</a:t>
            </a:r>
            <a:endParaRPr lang="en-US" sz="1350" dirty="0"/>
          </a:p>
        </p:txBody>
      </p:sp>
      <p:pic>
        <p:nvPicPr>
          <p:cNvPr id="17" name="Picture 16">
            <a:extLst>
              <a:ext uri="{FF2B5EF4-FFF2-40B4-BE49-F238E27FC236}">
                <a16:creationId xmlns:a16="http://schemas.microsoft.com/office/drawing/2014/main" id="{EA395E22-4DDD-F2DC-BC44-769B518C08C7}"/>
              </a:ext>
            </a:extLst>
          </p:cNvPr>
          <p:cNvPicPr>
            <a:picLocks noChangeAspect="1"/>
          </p:cNvPicPr>
          <p:nvPr/>
        </p:nvPicPr>
        <p:blipFill>
          <a:blip r:embed="rId3"/>
          <a:stretch>
            <a:fillRect/>
          </a:stretch>
        </p:blipFill>
        <p:spPr>
          <a:xfrm>
            <a:off x="0" y="1142869"/>
            <a:ext cx="12739255" cy="698005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E5E1C6-10B2-E610-5D32-0866E914424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9700BA5C-5FC4-889C-DA5F-31CA08ADA407}"/>
              </a:ext>
            </a:extLst>
          </p:cNvPr>
          <p:cNvSpPr/>
          <p:nvPr/>
        </p:nvSpPr>
        <p:spPr>
          <a:xfrm>
            <a:off x="505063" y="399931"/>
            <a:ext cx="5720596" cy="450890"/>
          </a:xfrm>
          <a:prstGeom prst="rect">
            <a:avLst/>
          </a:prstGeom>
          <a:noFill/>
          <a:ln/>
        </p:spPr>
        <p:txBody>
          <a:bodyPr wrap="none" lIns="0" tIns="0" rIns="0" bIns="0" rtlCol="0" anchor="t"/>
          <a:lstStyle/>
          <a:p>
            <a:pPr marL="0" indent="0" algn="l">
              <a:lnSpc>
                <a:spcPts val="3550"/>
              </a:lnSpc>
              <a:buNone/>
            </a:pPr>
            <a:r>
              <a:rPr lang="en-US" sz="2800" dirty="0">
                <a:solidFill>
                  <a:srgbClr val="1D1D1B"/>
                </a:solidFill>
                <a:latin typeface="Tomorrow Semi Bold" pitchFamily="34" charset="0"/>
                <a:ea typeface="Tomorrow Semi Bold" pitchFamily="34" charset="-122"/>
                <a:cs typeface="Tomorrow Semi Bold" pitchFamily="34" charset="-120"/>
              </a:rPr>
              <a:t>Visualization &amp; Key Findings (I)</a:t>
            </a:r>
            <a:endParaRPr lang="en-US" sz="2800" dirty="0"/>
          </a:p>
        </p:txBody>
      </p:sp>
      <p:sp>
        <p:nvSpPr>
          <p:cNvPr id="3" name="Shape 1">
            <a:extLst>
              <a:ext uri="{FF2B5EF4-FFF2-40B4-BE49-F238E27FC236}">
                <a16:creationId xmlns:a16="http://schemas.microsoft.com/office/drawing/2014/main" id="{AEBD13FB-2D9F-8F53-ADA2-5D744C113C6A}"/>
              </a:ext>
            </a:extLst>
          </p:cNvPr>
          <p:cNvSpPr/>
          <p:nvPr/>
        </p:nvSpPr>
        <p:spPr>
          <a:xfrm>
            <a:off x="505063" y="1355884"/>
            <a:ext cx="6737985" cy="1524833"/>
          </a:xfrm>
          <a:prstGeom prst="roundRect">
            <a:avLst>
              <a:gd name="adj" fmla="val 4797"/>
            </a:avLst>
          </a:prstGeom>
          <a:solidFill>
            <a:srgbClr val="FCFCFC"/>
          </a:solidFill>
          <a:ln/>
        </p:spPr>
      </p:sp>
      <p:sp>
        <p:nvSpPr>
          <p:cNvPr id="4" name="Shape 2">
            <a:extLst>
              <a:ext uri="{FF2B5EF4-FFF2-40B4-BE49-F238E27FC236}">
                <a16:creationId xmlns:a16="http://schemas.microsoft.com/office/drawing/2014/main" id="{E5365423-2463-1335-89F9-762E4A6FCBBF}"/>
              </a:ext>
            </a:extLst>
          </p:cNvPr>
          <p:cNvSpPr/>
          <p:nvPr/>
        </p:nvSpPr>
        <p:spPr>
          <a:xfrm>
            <a:off x="505063" y="1340644"/>
            <a:ext cx="6737985" cy="60960"/>
          </a:xfrm>
          <a:prstGeom prst="roundRect">
            <a:avLst>
              <a:gd name="adj" fmla="val 35513"/>
            </a:avLst>
          </a:prstGeom>
          <a:solidFill>
            <a:srgbClr val="1D1D1B"/>
          </a:solidFill>
          <a:ln/>
        </p:spPr>
      </p:sp>
      <p:sp>
        <p:nvSpPr>
          <p:cNvPr id="5" name="Shape 3">
            <a:extLst>
              <a:ext uri="{FF2B5EF4-FFF2-40B4-BE49-F238E27FC236}">
                <a16:creationId xmlns:a16="http://schemas.microsoft.com/office/drawing/2014/main" id="{E207E734-ACA9-CDD3-FB97-1BF8308B8D2C}"/>
              </a:ext>
            </a:extLst>
          </p:cNvPr>
          <p:cNvSpPr/>
          <p:nvPr/>
        </p:nvSpPr>
        <p:spPr>
          <a:xfrm>
            <a:off x="3657600" y="1139428"/>
            <a:ext cx="432911" cy="432911"/>
          </a:xfrm>
          <a:prstGeom prst="roundRect">
            <a:avLst>
              <a:gd name="adj" fmla="val 211221"/>
            </a:avLst>
          </a:prstGeom>
          <a:solidFill>
            <a:srgbClr val="1D1D1B"/>
          </a:solidFill>
          <a:ln/>
        </p:spPr>
      </p:sp>
      <p:sp>
        <p:nvSpPr>
          <p:cNvPr id="6" name="Text 4">
            <a:extLst>
              <a:ext uri="{FF2B5EF4-FFF2-40B4-BE49-F238E27FC236}">
                <a16:creationId xmlns:a16="http://schemas.microsoft.com/office/drawing/2014/main" id="{8C33119D-68FA-7094-E9BA-CA3305851F25}"/>
              </a:ext>
            </a:extLst>
          </p:cNvPr>
          <p:cNvSpPr/>
          <p:nvPr/>
        </p:nvSpPr>
        <p:spPr>
          <a:xfrm>
            <a:off x="3787497" y="1247656"/>
            <a:ext cx="173117" cy="216456"/>
          </a:xfrm>
          <a:prstGeom prst="rect">
            <a:avLst/>
          </a:prstGeom>
          <a:noFill/>
          <a:ln/>
        </p:spPr>
        <p:txBody>
          <a:bodyPr wrap="none" lIns="0" tIns="0" rIns="0" bIns="0" rtlCol="0" anchor="t"/>
          <a:lstStyle/>
          <a:p>
            <a:pPr marL="0" indent="0" algn="l">
              <a:lnSpc>
                <a:spcPts val="2150"/>
              </a:lnSpc>
              <a:buNone/>
            </a:pPr>
            <a:r>
              <a:rPr lang="en-US" sz="1350" dirty="0">
                <a:solidFill>
                  <a:srgbClr val="FFFFFF"/>
                </a:solidFill>
                <a:latin typeface="Tomorrow Semi Bold" pitchFamily="34" charset="0"/>
                <a:ea typeface="Tomorrow Semi Bold" pitchFamily="34" charset="-122"/>
                <a:cs typeface="Tomorrow Semi Bold" pitchFamily="34" charset="-120"/>
              </a:rPr>
              <a:t>1</a:t>
            </a:r>
            <a:endParaRPr lang="en-US" sz="1350" dirty="0"/>
          </a:p>
        </p:txBody>
      </p:sp>
      <p:sp>
        <p:nvSpPr>
          <p:cNvPr id="7" name="Text 5">
            <a:extLst>
              <a:ext uri="{FF2B5EF4-FFF2-40B4-BE49-F238E27FC236}">
                <a16:creationId xmlns:a16="http://schemas.microsoft.com/office/drawing/2014/main" id="{1D0A36F8-E4C7-87ED-94F0-58501348E946}"/>
              </a:ext>
            </a:extLst>
          </p:cNvPr>
          <p:cNvSpPr/>
          <p:nvPr/>
        </p:nvSpPr>
        <p:spPr>
          <a:xfrm>
            <a:off x="664607" y="1716643"/>
            <a:ext cx="3166229" cy="225385"/>
          </a:xfrm>
          <a:prstGeom prst="rect">
            <a:avLst/>
          </a:prstGeom>
          <a:noFill/>
          <a:ln/>
        </p:spPr>
        <p:txBody>
          <a:bodyPr wrap="none" lIns="0" tIns="0" rIns="0" bIns="0" rtlCol="0" anchor="t"/>
          <a:lstStyle/>
          <a:p>
            <a:pPr marL="0" indent="0" algn="l">
              <a:lnSpc>
                <a:spcPts val="1750"/>
              </a:lnSpc>
              <a:buNone/>
            </a:pPr>
            <a:r>
              <a:rPr lang="en-US" sz="1400" dirty="0">
                <a:solidFill>
                  <a:srgbClr val="61615C"/>
                </a:solidFill>
                <a:latin typeface="Tomorrow Semi Bold" pitchFamily="34" charset="0"/>
                <a:ea typeface="Tomorrow Semi Bold" pitchFamily="34" charset="-122"/>
                <a:cs typeface="Tomorrow Semi Bold" pitchFamily="34" charset="-120"/>
              </a:rPr>
              <a:t>Finding 1: The Impact of Budgeting</a:t>
            </a:r>
            <a:endParaRPr lang="en-US" sz="1400" dirty="0"/>
          </a:p>
        </p:txBody>
      </p:sp>
      <p:sp>
        <p:nvSpPr>
          <p:cNvPr id="8" name="Text 6">
            <a:extLst>
              <a:ext uri="{FF2B5EF4-FFF2-40B4-BE49-F238E27FC236}">
                <a16:creationId xmlns:a16="http://schemas.microsoft.com/office/drawing/2014/main" id="{5B306F30-020B-AFB2-74B9-9BDBE50F0380}"/>
              </a:ext>
            </a:extLst>
          </p:cNvPr>
          <p:cNvSpPr/>
          <p:nvPr/>
        </p:nvSpPr>
        <p:spPr>
          <a:xfrm>
            <a:off x="664607" y="2028587"/>
            <a:ext cx="6418898" cy="692587"/>
          </a:xfrm>
          <a:prstGeom prst="rect">
            <a:avLst/>
          </a:prstGeom>
          <a:noFill/>
          <a:ln/>
        </p:spPr>
        <p:txBody>
          <a:bodyPr wrap="square" lIns="0" tIns="0" rIns="0" bIns="0" rtlCol="0" anchor="t"/>
          <a:lstStyle/>
          <a:p>
            <a:pPr marL="0" indent="0" algn="l">
              <a:lnSpc>
                <a:spcPts val="1800"/>
              </a:lnSpc>
              <a:buNone/>
            </a:pPr>
            <a:r>
              <a:rPr lang="en-US" sz="1100" dirty="0">
                <a:solidFill>
                  <a:srgbClr val="61615C"/>
                </a:solidFill>
                <a:latin typeface="Tomorrow" pitchFamily="34" charset="0"/>
                <a:ea typeface="Tomorrow" pitchFamily="34" charset="-122"/>
                <a:cs typeface="Tomorrow" pitchFamily="34" charset="-120"/>
              </a:rPr>
              <a:t>Our analysis reveals a compelling trend: students who actively budget (represented by "Yes") consistently demonstrate a significantly stronger positive correlation between their allowance and their month-end savings.</a:t>
            </a:r>
            <a:endParaRPr lang="en-US" sz="1100" dirty="0"/>
          </a:p>
        </p:txBody>
      </p:sp>
      <p:sp>
        <p:nvSpPr>
          <p:cNvPr id="9" name="Shape 7">
            <a:extLst>
              <a:ext uri="{FF2B5EF4-FFF2-40B4-BE49-F238E27FC236}">
                <a16:creationId xmlns:a16="http://schemas.microsoft.com/office/drawing/2014/main" id="{594FF388-665E-4D8C-85D8-E6BD39255730}"/>
              </a:ext>
            </a:extLst>
          </p:cNvPr>
          <p:cNvSpPr/>
          <p:nvPr/>
        </p:nvSpPr>
        <p:spPr>
          <a:xfrm>
            <a:off x="7387352" y="1355884"/>
            <a:ext cx="6737985" cy="1524833"/>
          </a:xfrm>
          <a:prstGeom prst="roundRect">
            <a:avLst>
              <a:gd name="adj" fmla="val 4797"/>
            </a:avLst>
          </a:prstGeom>
          <a:solidFill>
            <a:srgbClr val="FCFCFC"/>
          </a:solidFill>
          <a:ln/>
        </p:spPr>
      </p:sp>
      <p:sp>
        <p:nvSpPr>
          <p:cNvPr id="10" name="Shape 8">
            <a:extLst>
              <a:ext uri="{FF2B5EF4-FFF2-40B4-BE49-F238E27FC236}">
                <a16:creationId xmlns:a16="http://schemas.microsoft.com/office/drawing/2014/main" id="{72542FF3-5638-B57B-FFB8-815C28EF9886}"/>
              </a:ext>
            </a:extLst>
          </p:cNvPr>
          <p:cNvSpPr/>
          <p:nvPr/>
        </p:nvSpPr>
        <p:spPr>
          <a:xfrm>
            <a:off x="7387352" y="1340644"/>
            <a:ext cx="6737985" cy="60960"/>
          </a:xfrm>
          <a:prstGeom prst="roundRect">
            <a:avLst>
              <a:gd name="adj" fmla="val 35513"/>
            </a:avLst>
          </a:prstGeom>
          <a:solidFill>
            <a:srgbClr val="1D1D1B"/>
          </a:solidFill>
          <a:ln/>
        </p:spPr>
      </p:sp>
      <p:sp>
        <p:nvSpPr>
          <p:cNvPr id="11" name="Shape 9">
            <a:extLst>
              <a:ext uri="{FF2B5EF4-FFF2-40B4-BE49-F238E27FC236}">
                <a16:creationId xmlns:a16="http://schemas.microsoft.com/office/drawing/2014/main" id="{1FB668B5-0E1E-2921-A4C8-950F17E4B8CB}"/>
              </a:ext>
            </a:extLst>
          </p:cNvPr>
          <p:cNvSpPr/>
          <p:nvPr/>
        </p:nvSpPr>
        <p:spPr>
          <a:xfrm>
            <a:off x="10539889" y="1139428"/>
            <a:ext cx="432911" cy="432911"/>
          </a:xfrm>
          <a:prstGeom prst="roundRect">
            <a:avLst>
              <a:gd name="adj" fmla="val 211221"/>
            </a:avLst>
          </a:prstGeom>
          <a:solidFill>
            <a:srgbClr val="1D1D1B"/>
          </a:solidFill>
          <a:ln/>
        </p:spPr>
      </p:sp>
      <p:sp>
        <p:nvSpPr>
          <p:cNvPr id="12" name="Text 10">
            <a:extLst>
              <a:ext uri="{FF2B5EF4-FFF2-40B4-BE49-F238E27FC236}">
                <a16:creationId xmlns:a16="http://schemas.microsoft.com/office/drawing/2014/main" id="{74506367-D18A-E260-659C-5220D7F90886}"/>
              </a:ext>
            </a:extLst>
          </p:cNvPr>
          <p:cNvSpPr/>
          <p:nvPr/>
        </p:nvSpPr>
        <p:spPr>
          <a:xfrm>
            <a:off x="10669786" y="1247656"/>
            <a:ext cx="173117" cy="216456"/>
          </a:xfrm>
          <a:prstGeom prst="rect">
            <a:avLst/>
          </a:prstGeom>
          <a:noFill/>
          <a:ln/>
        </p:spPr>
        <p:txBody>
          <a:bodyPr wrap="none" lIns="0" tIns="0" rIns="0" bIns="0" rtlCol="0" anchor="t"/>
          <a:lstStyle/>
          <a:p>
            <a:pPr marL="0" indent="0" algn="l">
              <a:lnSpc>
                <a:spcPts val="2150"/>
              </a:lnSpc>
              <a:buNone/>
            </a:pPr>
            <a:r>
              <a:rPr lang="en-US" sz="1350" dirty="0">
                <a:solidFill>
                  <a:srgbClr val="FFFFFF"/>
                </a:solidFill>
                <a:latin typeface="Tomorrow Semi Bold" pitchFamily="34" charset="0"/>
                <a:ea typeface="Tomorrow Semi Bold" pitchFamily="34" charset="-122"/>
                <a:cs typeface="Tomorrow Semi Bold" pitchFamily="34" charset="-120"/>
              </a:rPr>
              <a:t>2</a:t>
            </a:r>
            <a:endParaRPr lang="en-US" sz="1350" dirty="0"/>
          </a:p>
        </p:txBody>
      </p:sp>
      <p:sp>
        <p:nvSpPr>
          <p:cNvPr id="13" name="Text 11">
            <a:extLst>
              <a:ext uri="{FF2B5EF4-FFF2-40B4-BE49-F238E27FC236}">
                <a16:creationId xmlns:a16="http://schemas.microsoft.com/office/drawing/2014/main" id="{8878C197-B37D-AAA8-3737-CDACE76EC25E}"/>
              </a:ext>
            </a:extLst>
          </p:cNvPr>
          <p:cNvSpPr/>
          <p:nvPr/>
        </p:nvSpPr>
        <p:spPr>
          <a:xfrm>
            <a:off x="7546896" y="1716643"/>
            <a:ext cx="6418898" cy="461724"/>
          </a:xfrm>
          <a:prstGeom prst="rect">
            <a:avLst/>
          </a:prstGeom>
          <a:noFill/>
          <a:ln/>
        </p:spPr>
        <p:txBody>
          <a:bodyPr wrap="square" lIns="0" tIns="0" rIns="0" bIns="0" rtlCol="0" anchor="t"/>
          <a:lstStyle/>
          <a:p>
            <a:pPr marL="0" indent="0" algn="l">
              <a:lnSpc>
                <a:spcPts val="1800"/>
              </a:lnSpc>
              <a:buNone/>
            </a:pPr>
            <a:r>
              <a:rPr lang="en-US" sz="1100" dirty="0">
                <a:solidFill>
                  <a:srgbClr val="61615C"/>
                </a:solidFill>
                <a:latin typeface="Tomorrow" pitchFamily="34" charset="0"/>
                <a:ea typeface="Tomorrow" pitchFamily="34" charset="-122"/>
                <a:cs typeface="Tomorrow" pitchFamily="34" charset="-120"/>
              </a:rPr>
              <a:t>This suggests that regardless of income level, engaging in budgeting practices is a highly effective strategy for improving financial outcomes and accumulating savings.</a:t>
            </a:r>
            <a:endParaRPr lang="en-US" sz="1100" dirty="0"/>
          </a:p>
        </p:txBody>
      </p:sp>
      <p:sp>
        <p:nvSpPr>
          <p:cNvPr id="15" name="Text 12">
            <a:extLst>
              <a:ext uri="{FF2B5EF4-FFF2-40B4-BE49-F238E27FC236}">
                <a16:creationId xmlns:a16="http://schemas.microsoft.com/office/drawing/2014/main" id="{C3960748-6F58-07D9-AA9B-D0737D34C034}"/>
              </a:ext>
            </a:extLst>
          </p:cNvPr>
          <p:cNvSpPr/>
          <p:nvPr/>
        </p:nvSpPr>
        <p:spPr>
          <a:xfrm>
            <a:off x="505063" y="7598807"/>
            <a:ext cx="13620274" cy="230862"/>
          </a:xfrm>
          <a:prstGeom prst="rect">
            <a:avLst/>
          </a:prstGeom>
          <a:noFill/>
          <a:ln/>
        </p:spPr>
        <p:txBody>
          <a:bodyPr wrap="none" lIns="0" tIns="0" rIns="0" bIns="0" rtlCol="0" anchor="t"/>
          <a:lstStyle/>
          <a:p>
            <a:pPr marL="0" indent="0" algn="l">
              <a:lnSpc>
                <a:spcPts val="1800"/>
              </a:lnSpc>
              <a:buNone/>
            </a:pPr>
            <a:r>
              <a:rPr lang="en-US" sz="1100" dirty="0">
                <a:solidFill>
                  <a:srgbClr val="61615C"/>
                </a:solidFill>
                <a:latin typeface="Tomorrow" pitchFamily="34" charset="0"/>
                <a:ea typeface="Tomorrow" pitchFamily="34" charset="-122"/>
                <a:cs typeface="Tomorrow" pitchFamily="34" charset="-120"/>
              </a:rPr>
              <a:t>This scatter plot illustrates the relationship between monthly allowance and month-end savings, with data points differentiated by budgeting status.</a:t>
            </a:r>
            <a:endParaRPr lang="en-US" sz="1100" dirty="0"/>
          </a:p>
        </p:txBody>
      </p:sp>
      <p:pic>
        <p:nvPicPr>
          <p:cNvPr id="3074" name="Picture 2">
            <a:extLst>
              <a:ext uri="{FF2B5EF4-FFF2-40B4-BE49-F238E27FC236}">
                <a16:creationId xmlns:a16="http://schemas.microsoft.com/office/drawing/2014/main" id="{523A30A6-D94D-4359-929D-E784BFFA53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606" y="2721175"/>
            <a:ext cx="8909288" cy="4657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76170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481</TotalTime>
  <Words>931</Words>
  <Application>Microsoft Office PowerPoint</Application>
  <PresentationFormat>Custom</PresentationFormat>
  <Paragraphs>101</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Times New Roman</vt:lpstr>
      <vt:lpstr>Consolas</vt:lpstr>
      <vt:lpstr>Arial</vt:lpstr>
      <vt:lpstr>Tomorrow Semi Bold</vt:lpstr>
      <vt:lpstr>Tomorrow</vt:lpstr>
      <vt:lpstr>Office Theme</vt:lpstr>
      <vt:lpstr>DR. B. R. AMBEDKAR NATIONAL INSTITUTE OF TECHNOLOGY JALANDHAR-144008, PUNJAB (INDIA)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manav malhotra</cp:lastModifiedBy>
  <cp:revision>2</cp:revision>
  <dcterms:created xsi:type="dcterms:W3CDTF">2025-11-13T17:46:42Z</dcterms:created>
  <dcterms:modified xsi:type="dcterms:W3CDTF">2025-11-14T01:54:22Z</dcterms:modified>
</cp:coreProperties>
</file>